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4"/>
  </p:notesMasterIdLst>
  <p:handoutMasterIdLst>
    <p:handoutMasterId r:id="rId95"/>
  </p:handoutMasterIdLst>
  <p:sldIdLst>
    <p:sldId id="394" r:id="rId2"/>
    <p:sldId id="573" r:id="rId3"/>
    <p:sldId id="594" r:id="rId4"/>
    <p:sldId id="554" r:id="rId5"/>
    <p:sldId id="555" r:id="rId6"/>
    <p:sldId id="556" r:id="rId7"/>
    <p:sldId id="557" r:id="rId8"/>
    <p:sldId id="558" r:id="rId9"/>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572" r:id="rId23"/>
    <p:sldId id="599" r:id="rId24"/>
    <p:sldId id="533" r:id="rId25"/>
    <p:sldId id="604" r:id="rId26"/>
    <p:sldId id="605" r:id="rId27"/>
    <p:sldId id="534" r:id="rId28"/>
    <p:sldId id="535" r:id="rId29"/>
    <p:sldId id="536" r:id="rId30"/>
    <p:sldId id="540" r:id="rId31"/>
    <p:sldId id="541" r:id="rId32"/>
    <p:sldId id="542" r:id="rId33"/>
    <p:sldId id="543" r:id="rId34"/>
    <p:sldId id="544" r:id="rId35"/>
    <p:sldId id="597" r:id="rId36"/>
    <p:sldId id="545" r:id="rId37"/>
    <p:sldId id="593" r:id="rId38"/>
    <p:sldId id="546" r:id="rId39"/>
    <p:sldId id="547" r:id="rId40"/>
    <p:sldId id="548" r:id="rId41"/>
    <p:sldId id="549" r:id="rId42"/>
    <p:sldId id="550" r:id="rId43"/>
    <p:sldId id="551" r:id="rId44"/>
    <p:sldId id="552" r:id="rId45"/>
    <p:sldId id="595" r:id="rId46"/>
    <p:sldId id="529" r:id="rId47"/>
    <p:sldId id="530" r:id="rId48"/>
    <p:sldId id="531" r:id="rId49"/>
    <p:sldId id="532" r:id="rId50"/>
    <p:sldId id="600" r:id="rId51"/>
    <p:sldId id="601" r:id="rId52"/>
    <p:sldId id="602" r:id="rId53"/>
    <p:sldId id="606" r:id="rId54"/>
    <p:sldId id="607" r:id="rId55"/>
    <p:sldId id="608" r:id="rId56"/>
    <p:sldId id="596" r:id="rId57"/>
    <p:sldId id="603" r:id="rId58"/>
    <p:sldId id="574" r:id="rId59"/>
    <p:sldId id="575" r:id="rId60"/>
    <p:sldId id="576" r:id="rId61"/>
    <p:sldId id="577" r:id="rId62"/>
    <p:sldId id="578" r:id="rId63"/>
    <p:sldId id="579" r:id="rId64"/>
    <p:sldId id="580" r:id="rId65"/>
    <p:sldId id="581" r:id="rId66"/>
    <p:sldId id="582" r:id="rId67"/>
    <p:sldId id="583" r:id="rId68"/>
    <p:sldId id="584" r:id="rId69"/>
    <p:sldId id="585" r:id="rId70"/>
    <p:sldId id="586" r:id="rId71"/>
    <p:sldId id="587" r:id="rId72"/>
    <p:sldId id="588" r:id="rId73"/>
    <p:sldId id="589" r:id="rId74"/>
    <p:sldId id="590" r:id="rId75"/>
    <p:sldId id="591" r:id="rId76"/>
    <p:sldId id="592" r:id="rId77"/>
    <p:sldId id="609" r:id="rId78"/>
    <p:sldId id="623" r:id="rId79"/>
    <p:sldId id="612" r:id="rId80"/>
    <p:sldId id="613" r:id="rId81"/>
    <p:sldId id="614" r:id="rId82"/>
    <p:sldId id="615" r:id="rId83"/>
    <p:sldId id="616" r:id="rId84"/>
    <p:sldId id="617" r:id="rId85"/>
    <p:sldId id="618" r:id="rId86"/>
    <p:sldId id="624" r:id="rId87"/>
    <p:sldId id="619" r:id="rId88"/>
    <p:sldId id="625" r:id="rId89"/>
    <p:sldId id="620" r:id="rId90"/>
    <p:sldId id="621" r:id="rId91"/>
    <p:sldId id="622" r:id="rId92"/>
    <p:sldId id="598" r:id="rId93"/>
  </p:sldIdLst>
  <p:sldSz cx="9144000" cy="6858000" type="screen4x3"/>
  <p:notesSz cx="6788150" cy="9917113"/>
  <p:defaultTextStyle>
    <a:defPPr>
      <a:defRPr lang="en-US"/>
    </a:defPPr>
    <a:lvl1pPr algn="l" rtl="0" eaLnBrk="0" fontAlgn="base" hangingPunct="0">
      <a:spcBef>
        <a:spcPct val="0"/>
      </a:spcBef>
      <a:spcAft>
        <a:spcPct val="0"/>
      </a:spcAft>
      <a:defRPr sz="2000" kern="1200">
        <a:solidFill>
          <a:schemeClr val="tx1"/>
        </a:solidFill>
        <a:latin typeface="AvantGarde Md BT"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vantGarde Md BT"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vantGarde Md BT"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vantGarde Md BT"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vantGarde Md BT" pitchFamily="34" charset="0"/>
        <a:ea typeface="+mn-ea"/>
        <a:cs typeface="+mn-cs"/>
      </a:defRPr>
    </a:lvl5pPr>
    <a:lvl6pPr marL="2286000" algn="l" defTabSz="914400" rtl="0" eaLnBrk="1" latinLnBrk="0" hangingPunct="1">
      <a:defRPr sz="2000" kern="1200">
        <a:solidFill>
          <a:schemeClr val="tx1"/>
        </a:solidFill>
        <a:latin typeface="AvantGarde Md BT" pitchFamily="34" charset="0"/>
        <a:ea typeface="+mn-ea"/>
        <a:cs typeface="+mn-cs"/>
      </a:defRPr>
    </a:lvl6pPr>
    <a:lvl7pPr marL="2743200" algn="l" defTabSz="914400" rtl="0" eaLnBrk="1" latinLnBrk="0" hangingPunct="1">
      <a:defRPr sz="2000" kern="1200">
        <a:solidFill>
          <a:schemeClr val="tx1"/>
        </a:solidFill>
        <a:latin typeface="AvantGarde Md BT" pitchFamily="34" charset="0"/>
        <a:ea typeface="+mn-ea"/>
        <a:cs typeface="+mn-cs"/>
      </a:defRPr>
    </a:lvl7pPr>
    <a:lvl8pPr marL="3200400" algn="l" defTabSz="914400" rtl="0" eaLnBrk="1" latinLnBrk="0" hangingPunct="1">
      <a:defRPr sz="2000" kern="1200">
        <a:solidFill>
          <a:schemeClr val="tx1"/>
        </a:solidFill>
        <a:latin typeface="AvantGarde Md BT" pitchFamily="34" charset="0"/>
        <a:ea typeface="+mn-ea"/>
        <a:cs typeface="+mn-cs"/>
      </a:defRPr>
    </a:lvl8pPr>
    <a:lvl9pPr marL="3657600" algn="l" defTabSz="914400" rtl="0" eaLnBrk="1" latinLnBrk="0" hangingPunct="1">
      <a:defRPr sz="2000" kern="1200">
        <a:solidFill>
          <a:schemeClr val="tx1"/>
        </a:solidFill>
        <a:latin typeface="AvantGarde Md BT" pitchFamily="34" charset="0"/>
        <a:ea typeface="+mn-ea"/>
        <a:cs typeface="+mn-cs"/>
      </a:defRPr>
    </a:lvl9pPr>
  </p:defaultTextStyle>
  <p:extLst>
    <p:ext uri="{EFAFB233-063F-42B5-8137-9DF3F51BA10A}">
      <p15:sldGuideLst xmlns:p15="http://schemas.microsoft.com/office/powerpoint/2012/main" xmlns="">
        <p15:guide id="2" pos="2631"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C0C0C0"/>
    <a:srgbClr val="000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3" autoAdjust="0"/>
    <p:restoredTop sz="89947" autoAdjust="0"/>
  </p:normalViewPr>
  <p:slideViewPr>
    <p:cSldViewPr snapToGrid="0" showGuides="1">
      <p:cViewPr varScale="1">
        <p:scale>
          <a:sx n="79" d="100"/>
          <a:sy n="79" d="100"/>
        </p:scale>
        <p:origin x="-1829" y="-77"/>
      </p:cViewPr>
      <p:guideLst>
        <p:guide orient="horz" pos="2183"/>
        <p:guide pos="2631"/>
      </p:guideLst>
    </p:cSldViewPr>
  </p:slideViewPr>
  <p:outlineViewPr>
    <p:cViewPr>
      <p:scale>
        <a:sx n="33" d="100"/>
        <a:sy n="33" d="100"/>
      </p:scale>
      <p:origin x="0" y="-5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699" name="Rectangle 3"/>
          <p:cNvSpPr>
            <a:spLocks noGrp="1" noChangeArrowheads="1"/>
          </p:cNvSpPr>
          <p:nvPr>
            <p:ph type="dt" sz="quarter"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de-DE"/>
          </a:p>
        </p:txBody>
      </p:sp>
      <p:sp>
        <p:nvSpPr>
          <p:cNvPr id="29700" name="Rectangle 4"/>
          <p:cNvSpPr>
            <a:spLocks noGrp="1" noChangeArrowheads="1"/>
          </p:cNvSpPr>
          <p:nvPr>
            <p:ph type="ftr" sz="quarter" idx="2"/>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701" name="Rectangle 5"/>
          <p:cNvSpPr>
            <a:spLocks noGrp="1" noChangeArrowheads="1"/>
          </p:cNvSpPr>
          <p:nvPr>
            <p:ph type="sldNum" sz="quarter" idx="3"/>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9C98EB3-6C16-4985-8C0E-90151B6EFEF6}" type="slidenum">
              <a:rPr lang="de-DE"/>
              <a:pPr>
                <a:defRPr/>
              </a:pPr>
              <a:t>‹Nr.›</a:t>
            </a:fld>
            <a:endParaRPr lang="de-DE"/>
          </a:p>
        </p:txBody>
      </p:sp>
    </p:spTree>
    <p:extLst>
      <p:ext uri="{BB962C8B-B14F-4D97-AF65-F5344CB8AC3E}">
        <p14:creationId xmlns:p14="http://schemas.microsoft.com/office/powerpoint/2010/main" val="2432067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19" name="Rectangle 3"/>
          <p:cNvSpPr>
            <a:spLocks noGrp="1" noChangeArrowheads="1"/>
          </p:cNvSpPr>
          <p:nvPr>
            <p:ph type="dt"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15988" y="744538"/>
            <a:ext cx="4957762" cy="37179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679450" y="4710113"/>
            <a:ext cx="5429250"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9222" name="Rectangle 6"/>
          <p:cNvSpPr>
            <a:spLocks noGrp="1" noChangeArrowheads="1"/>
          </p:cNvSpPr>
          <p:nvPr>
            <p:ph type="ftr" sz="quarter" idx="4"/>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23" name="Rectangle 7"/>
          <p:cNvSpPr>
            <a:spLocks noGrp="1" noChangeArrowheads="1"/>
          </p:cNvSpPr>
          <p:nvPr>
            <p:ph type="sldNum" sz="quarter" idx="5"/>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530181E-5D2A-4521-AB62-A5DCDF40FEAF}" type="slidenum">
              <a:rPr lang="en-US"/>
              <a:pPr>
                <a:defRPr/>
              </a:pPr>
              <a:t>‹Nr.›</a:t>
            </a:fld>
            <a:endParaRPr lang="en-US"/>
          </a:p>
        </p:txBody>
      </p:sp>
    </p:spTree>
    <p:extLst>
      <p:ext uri="{BB962C8B-B14F-4D97-AF65-F5344CB8AC3E}">
        <p14:creationId xmlns:p14="http://schemas.microsoft.com/office/powerpoint/2010/main" val="1371922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6FFE4971-E126-4EB4-9620-21B0D72BAB57}" type="slidenum">
              <a:rPr lang="en-US" altLang="de-DE" sz="1200" smtClean="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32232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17317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67692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93480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36</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399771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414023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04569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30711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87205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07270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Leitung</a:t>
            </a:r>
            <a:r>
              <a:rPr lang="de-DE" baseline="0" dirty="0"/>
              <a:t> </a:t>
            </a:r>
            <a:r>
              <a:rPr lang="de-DE" baseline="0" dirty="0" err="1"/>
              <a:t>prof</a:t>
            </a:r>
            <a:r>
              <a:rPr lang="de-DE" baseline="0" dirty="0"/>
              <a:t> </a:t>
            </a:r>
            <a:r>
              <a:rPr lang="de-DE" baseline="0" dirty="0" err="1"/>
              <a:t>strauss</a:t>
            </a: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2</a:t>
            </a:fld>
            <a:endParaRPr lang="en-US"/>
          </a:p>
        </p:txBody>
      </p:sp>
    </p:spTree>
    <p:extLst>
      <p:ext uri="{BB962C8B-B14F-4D97-AF65-F5344CB8AC3E}">
        <p14:creationId xmlns:p14="http://schemas.microsoft.com/office/powerpoint/2010/main" val="1020253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33413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315386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221614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075415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54193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55</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59</a:t>
            </a:fld>
            <a:endParaRPr lang="en-US"/>
          </a:p>
        </p:txBody>
      </p:sp>
    </p:spTree>
    <p:extLst>
      <p:ext uri="{BB962C8B-B14F-4D97-AF65-F5344CB8AC3E}">
        <p14:creationId xmlns:p14="http://schemas.microsoft.com/office/powerpoint/2010/main" val="427036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en-GB" sz="1200" kern="1200" dirty="0">
                <a:solidFill>
                  <a:schemeClr val="tx1"/>
                </a:solidFill>
                <a:effectLst/>
                <a:latin typeface="Arial" panose="020B0604020202020204" pitchFamily="34" charset="0"/>
                <a:ea typeface="+mn-ea"/>
                <a:cs typeface="+mn-cs"/>
              </a:rPr>
              <a:t>hearing thresholds below 20dB HL-checked by audiogram; with no history of hearing diseases or problems will be included.  Additionally</a:t>
            </a:r>
            <a:r>
              <a:rPr lang="en-GB" sz="1200" kern="1200" baseline="0" dirty="0">
                <a:solidFill>
                  <a:schemeClr val="tx1"/>
                </a:solidFill>
                <a:effectLst/>
                <a:latin typeface="Arial" panose="020B0604020202020204" pitchFamily="34" charset="0"/>
                <a:ea typeface="+mn-ea"/>
                <a:cs typeface="+mn-cs"/>
              </a:rPr>
              <a:t> </a:t>
            </a:r>
            <a:r>
              <a:rPr lang="en-GB" sz="1200" kern="1200" dirty="0">
                <a:solidFill>
                  <a:schemeClr val="tx1"/>
                </a:solidFill>
                <a:effectLst/>
                <a:latin typeface="Arial" panose="020B0604020202020204" pitchFamily="34" charset="0"/>
                <a:ea typeface="+mn-ea"/>
                <a:cs typeface="+mn-cs"/>
              </a:rPr>
              <a:t>An information consent form will be signed after detailed explanation of the experiment</a:t>
            </a: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71</a:t>
            </a:fld>
            <a:endParaRPr lang="en-US"/>
          </a:p>
        </p:txBody>
      </p:sp>
    </p:spTree>
    <p:extLst>
      <p:ext uri="{BB962C8B-B14F-4D97-AF65-F5344CB8AC3E}">
        <p14:creationId xmlns:p14="http://schemas.microsoft.com/office/powerpoint/2010/main" val="2583184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72</a:t>
            </a:fld>
            <a:endParaRPr lang="en-US"/>
          </a:p>
        </p:txBody>
      </p:sp>
    </p:spTree>
    <p:extLst>
      <p:ext uri="{BB962C8B-B14F-4D97-AF65-F5344CB8AC3E}">
        <p14:creationId xmlns:p14="http://schemas.microsoft.com/office/powerpoint/2010/main" val="2658391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74</a:t>
            </a:fld>
            <a:endParaRPr lang="en-US"/>
          </a:p>
        </p:txBody>
      </p:sp>
    </p:spTree>
    <p:extLst>
      <p:ext uri="{BB962C8B-B14F-4D97-AF65-F5344CB8AC3E}">
        <p14:creationId xmlns:p14="http://schemas.microsoft.com/office/powerpoint/2010/main" val="71865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78</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487037" lvl="3" indent="-165226">
              <a:buFontTx/>
              <a:buChar char="-"/>
            </a:pPr>
            <a:r>
              <a:rPr lang="de-DE" baseline="0" dirty="0" smtClean="0"/>
              <a:t>Vermeidungsverhalten</a:t>
            </a:r>
          </a:p>
          <a:p>
            <a:pPr marL="1487037" lvl="3" indent="-165226">
              <a:buFontTx/>
              <a:buChar char="-"/>
            </a:pPr>
            <a:r>
              <a:rPr lang="de-DE" baseline="0" dirty="0" smtClean="0"/>
              <a:t>Beeinträchtigung der Lebensqualität</a:t>
            </a:r>
            <a:endParaRPr lang="de-DE" dirty="0" smtClean="0"/>
          </a:p>
        </p:txBody>
      </p:sp>
      <p:sp>
        <p:nvSpPr>
          <p:cNvPr id="4" name="Foliennummernplatzhalter 3"/>
          <p:cNvSpPr>
            <a:spLocks noGrp="1"/>
          </p:cNvSpPr>
          <p:nvPr>
            <p:ph type="sldNum" sz="quarter" idx="10"/>
          </p:nvPr>
        </p:nvSpPr>
        <p:spPr/>
        <p:txBody>
          <a:bodyPr/>
          <a:lstStyle/>
          <a:p>
            <a:fld id="{E780AE3C-EB26-4475-8A72-2419B8B0F041}" type="slidenum">
              <a:rPr lang="en-US" smtClean="0"/>
              <a:t>79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Konfrontationstherapie gehört zu den effektivsten Therapieformen (</a:t>
            </a:r>
            <a:r>
              <a:rPr lang="de-DE" dirty="0" err="1">
                <a:latin typeface="+mn-lt"/>
              </a:rPr>
              <a:t>Wolitzky</a:t>
            </a:r>
            <a:r>
              <a:rPr lang="de-DE" dirty="0">
                <a:latin typeface="+mn-lt"/>
              </a:rPr>
              <a:t>-Taylor 2008)</a:t>
            </a:r>
          </a:p>
          <a:p>
            <a:pPr marL="165226" indent="-165226" defTabSz="881207" eaLnBrk="1" fontAlgn="auto" hangingPunct="1">
              <a:spcBef>
                <a:spcPts val="0"/>
              </a:spcBef>
              <a:spcAft>
                <a:spcPts val="0"/>
              </a:spcAft>
              <a:buFontTx/>
              <a:buChar char="-"/>
              <a:defRPr/>
            </a:pPr>
            <a:r>
              <a:rPr lang="de-DE" dirty="0">
                <a:latin typeface="+mn-lt"/>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65226" indent="-165226">
              <a:buFontTx/>
              <a:buChar char="-"/>
            </a:pPr>
            <a:endParaRPr lang="de-DE" dirty="0" smtClean="0"/>
          </a:p>
          <a:p>
            <a:pPr marL="165226" indent="-165226">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25</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Sensorische</a:t>
            </a:r>
            <a:r>
              <a:rPr lang="de-DE" baseline="0" dirty="0" smtClean="0"/>
              <a:t> Ausgabegeräte</a:t>
            </a:r>
          </a:p>
          <a:p>
            <a:pPr marL="165226" indent="-165226">
              <a:buFontTx/>
              <a:buChar char="-"/>
            </a:pPr>
            <a:r>
              <a:rPr lang="de-DE" baseline="0" dirty="0" smtClean="0"/>
              <a:t>HMD visuelle Stimulation</a:t>
            </a:r>
          </a:p>
          <a:p>
            <a:pPr marL="165226" indent="-165226">
              <a:buFontTx/>
              <a:buChar char="-"/>
            </a:pPr>
            <a:r>
              <a:rPr lang="de-DE" baseline="0" dirty="0" smtClean="0"/>
              <a:t>Kopfhörer </a:t>
            </a:r>
            <a:r>
              <a:rPr lang="de-DE" baseline="0" dirty="0" err="1" smtClean="0"/>
              <a:t>aurale</a:t>
            </a:r>
            <a:r>
              <a:rPr lang="de-DE" baseline="0" dirty="0" smtClean="0"/>
              <a:t> Stimulation</a:t>
            </a:r>
          </a:p>
          <a:p>
            <a:pPr marL="165226" indent="-165226">
              <a:buFontTx/>
              <a:buChar char="-"/>
            </a:pPr>
            <a:endParaRPr lang="de-DE" baseline="0" dirty="0" smtClean="0"/>
          </a:p>
          <a:p>
            <a:r>
              <a:rPr lang="de-DE" baseline="0" dirty="0" smtClean="0"/>
              <a:t>Sensoren</a:t>
            </a:r>
          </a:p>
          <a:p>
            <a:pPr marL="165226" indent="-165226">
              <a:buFontTx/>
              <a:buChar char="-"/>
            </a:pPr>
            <a:r>
              <a:rPr lang="de-DE" baseline="0" dirty="0" err="1" smtClean="0"/>
              <a:t>Lighthouse</a:t>
            </a:r>
            <a:r>
              <a:rPr lang="de-DE" baseline="0" dirty="0" smtClean="0"/>
              <a:t> = Tracking Technologie, mittels Infrarot Laser </a:t>
            </a:r>
          </a:p>
          <a:p>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65226" indent="-165226">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65226" indent="-165226">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65226" indent="-165226">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26</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257633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138347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smtClean="0"/>
              <a:t>[1]: Milikowski, Elshout: "What makes a number easy to remember?" British Journal of Psychology Vol. 86 p. 537-547</a:t>
            </a: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209785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946900" y="44450"/>
            <a:ext cx="2162175" cy="62642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57200" y="44450"/>
            <a:ext cx="6337300" cy="626427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86059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a:xfrm>
            <a:off x="2484438" y="44450"/>
            <a:ext cx="6624637" cy="576263"/>
          </a:xfrm>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quarter" idx="1"/>
          </p:nvPr>
        </p:nvSpPr>
        <p:spPr>
          <a:xfrm>
            <a:off x="457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p:nvPr>
        </p:nvSpPr>
        <p:spPr>
          <a:xfrm>
            <a:off x="4648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p:nvPr>
        </p:nvSpPr>
        <p:spPr>
          <a:xfrm>
            <a:off x="457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Inhaltsplatzhalter 5"/>
          <p:cNvSpPr>
            <a:spLocks noGrp="1"/>
          </p:cNvSpPr>
          <p:nvPr>
            <p:ph sz="quarter" idx="4"/>
          </p:nvPr>
        </p:nvSpPr>
        <p:spPr>
          <a:xfrm>
            <a:off x="4648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0221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A87095E-47DE-4BFC-B2F0-E5BBB5117B7F}" type="datetimeFigureOut">
              <a:rPr lang="en-US" smtClean="0"/>
              <a:t>1/11/2018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67593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84096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half" idx="1"/>
          </p:nvPr>
        </p:nvSpPr>
        <p:spPr>
          <a:xfrm>
            <a:off x="457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4648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21123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p:spPr>
        <p:txBody>
          <a:bodyPr/>
          <a:lstStyle>
            <a:lvl1pPr>
              <a:defRPr>
                <a:solidFill>
                  <a:srgbClr val="0070C0"/>
                </a:solidFill>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30238" y="2505075"/>
            <a:ext cx="386873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29150" y="2505075"/>
            <a:ext cx="38877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8836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865184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Inhaltsplatzhalt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113126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Bildplatzhalt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246290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Vertikaler Textplatzhalter 2"/>
          <p:cNvSpPr>
            <a:spLocks noGrp="1"/>
          </p:cNvSpPr>
          <p:nvPr>
            <p:ph type="body" orient="vert" idx="1"/>
          </p:nvPr>
        </p:nvSpPr>
        <p:spPr/>
        <p:txBody>
          <a:bodyPr vert="eaVert"/>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4824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92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27313" y="44450"/>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de-DE" dirty="0" err="1"/>
              <a:t>Titelmasterformat</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p:txBody>
      </p:sp>
      <p:sp>
        <p:nvSpPr>
          <p:cNvPr id="1027" name="Rectangle 3"/>
          <p:cNvSpPr>
            <a:spLocks noGrp="1" noChangeArrowheads="1"/>
          </p:cNvSpPr>
          <p:nvPr>
            <p:ph type="body" idx="1"/>
          </p:nvPr>
        </p:nvSpPr>
        <p:spPr bwMode="auto">
          <a:xfrm>
            <a:off x="457200" y="1165225"/>
            <a:ext cx="82296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de-DE" dirty="0" err="1"/>
              <a:t>Textmasterformate</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1029" name="Line 7"/>
          <p:cNvSpPr>
            <a:spLocks noChangeShapeType="1"/>
          </p:cNvSpPr>
          <p:nvPr/>
        </p:nvSpPr>
        <p:spPr bwMode="auto">
          <a:xfrm>
            <a:off x="0" y="692150"/>
            <a:ext cx="9144000" cy="0"/>
          </a:xfrm>
          <a:prstGeom prst="line">
            <a:avLst/>
          </a:prstGeom>
          <a:ln>
            <a:solidFill>
              <a:srgbClr val="00457D"/>
            </a:solidFill>
            <a:headEnd/>
            <a:tailEnd/>
          </a:ln>
        </p:spPr>
        <p:style>
          <a:lnRef idx="2">
            <a:schemeClr val="dk1"/>
          </a:lnRef>
          <a:fillRef idx="0">
            <a:schemeClr val="dk1"/>
          </a:fillRef>
          <a:effectRef idx="1">
            <a:schemeClr val="dk1"/>
          </a:effectRef>
          <a:fontRef idx="minor">
            <a:schemeClr val="tx1"/>
          </a:fontRef>
        </p:style>
        <p:txBody>
          <a:bodyPr anchor="ctr"/>
          <a:lstStyle/>
          <a:p>
            <a:pPr eaLnBrk="1" hangingPunct="1">
              <a:defRPr/>
            </a:pPr>
            <a:endParaRPr lang="en-US">
              <a:ln>
                <a:solidFill>
                  <a:srgbClr val="00457D"/>
                </a:solidFill>
              </a:ln>
            </a:endParaRPr>
          </a:p>
        </p:txBody>
      </p:sp>
      <p:sp>
        <p:nvSpPr>
          <p:cNvPr id="1030" name="Text Box 8"/>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sp>
        <p:nvSpPr>
          <p:cNvPr id="1031" name="Text Box 9"/>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pic>
        <p:nvPicPr>
          <p:cNvPr id="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6050" y="96838"/>
            <a:ext cx="239553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14" r:id="rId2"/>
    <p:sldLayoutId id="2147483716" r:id="rId3"/>
    <p:sldLayoutId id="2147483717" r:id="rId4"/>
    <p:sldLayoutId id="2147483718" r:id="rId5"/>
    <p:sldLayoutId id="2147483720" r:id="rId6"/>
    <p:sldLayoutId id="2147483721" r:id="rId7"/>
    <p:sldLayoutId id="2147483722" r:id="rId8"/>
    <p:sldLayoutId id="2147483719" r:id="rId9"/>
    <p:sldLayoutId id="2147483723" r:id="rId10"/>
    <p:sldLayoutId id="2147483724" r:id="rId11"/>
    <p:sldLayoutId id="2147483726" r:id="rId12"/>
  </p:sldLayoutIdLst>
  <p:hf sldNum="0" hdr="0" dt="0"/>
  <p:txStyles>
    <p:title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11.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2.png"/><Relationship Id="rId5" Type="http://schemas.openxmlformats.org/officeDocument/2006/relationships/slideLayout" Target="../slideLayouts/slideLayout9.xml"/><Relationship Id="rId4" Type="http://schemas.openxmlformats.org/officeDocument/2006/relationships/video" Target="../media/media3.mp4"/></Relationships>
</file>

<file path=ppt/slides/_rels/slide6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65.jpeg"/><Relationship Id="rId4" Type="http://schemas.openxmlformats.org/officeDocument/2006/relationships/image" Target="../media/image64.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s://www.vive.com/de/product/#vive-spec"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79387" y="5076191"/>
            <a:ext cx="8785225" cy="1446550"/>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2000" b="1" dirty="0" err="1">
                <a:solidFill>
                  <a:srgbClr val="0070C0"/>
                </a:solidFill>
                <a:latin typeface="AvantGarde Md BT" pitchFamily="34" charset="0"/>
              </a:rPr>
              <a:t>Vortrag</a:t>
            </a:r>
            <a:r>
              <a:rPr lang="en-US" altLang="de-DE" sz="2000" b="1" dirty="0">
                <a:solidFill>
                  <a:srgbClr val="0070C0"/>
                </a:solidFill>
                <a:latin typeface="AvantGarde Md BT" pitchFamily="34" charset="0"/>
              </a:rPr>
              <a:t> </a:t>
            </a:r>
            <a:r>
              <a:rPr lang="en-US" altLang="de-DE" sz="2000" b="1" dirty="0" err="1">
                <a:solidFill>
                  <a:srgbClr val="0070C0"/>
                </a:solidFill>
                <a:latin typeface="AvantGarde Md BT" pitchFamily="34" charset="0"/>
              </a:rPr>
              <a:t>zur</a:t>
            </a:r>
            <a:r>
              <a:rPr lang="en-US" altLang="de-DE" sz="2000" b="1" dirty="0">
                <a:solidFill>
                  <a:srgbClr val="0070C0"/>
                </a:solidFill>
                <a:latin typeface="AvantGarde Md BT" pitchFamily="34" charset="0"/>
              </a:rPr>
              <a:t> </a:t>
            </a:r>
            <a:r>
              <a:rPr lang="en-US" altLang="de-DE" sz="2000" b="1" dirty="0" err="1">
                <a:solidFill>
                  <a:srgbClr val="0070C0"/>
                </a:solidFill>
                <a:latin typeface="AvantGarde Md BT" pitchFamily="34" charset="0"/>
              </a:rPr>
              <a:t>Praxisphase</a:t>
            </a: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r>
              <a:rPr lang="en-US" sz="1800" b="1" dirty="0"/>
              <a:t/>
            </a:r>
            <a:br>
              <a:rPr lang="en-US" sz="1800" b="1" dirty="0"/>
            </a:br>
            <a:r>
              <a:rPr lang="en-US" sz="1800" b="1" dirty="0"/>
              <a:t>Andreas </a:t>
            </a:r>
            <a:r>
              <a:rPr lang="en-US" sz="1800" b="1" dirty="0" err="1"/>
              <a:t>Schröder</a:t>
            </a:r>
            <a:r>
              <a:rPr lang="en-US" sz="1800" b="1" dirty="0"/>
              <a:t>, David Thinnes, Victoria Shi, Louis Wagner.</a:t>
            </a:r>
          </a:p>
          <a:p>
            <a:pPr algn="ctr" eaLnBrk="1" hangingPunct="1">
              <a:spcBef>
                <a:spcPct val="0"/>
              </a:spcBef>
              <a:buNone/>
            </a:pPr>
            <a:endParaRPr lang="de-DE" sz="1800" b="1" dirty="0"/>
          </a:p>
          <a:p>
            <a:pPr algn="ctr" eaLnBrk="1" hangingPunct="1">
              <a:spcBef>
                <a:spcPct val="0"/>
              </a:spcBef>
              <a:buFontTx/>
              <a:buNone/>
            </a:pPr>
            <a:r>
              <a:rPr lang="en-US" altLang="de-DE" sz="1400" i="1" dirty="0">
                <a:solidFill>
                  <a:schemeClr val="bg2"/>
                </a:solidFill>
                <a:latin typeface="AvantGarde Md BT" pitchFamily="34" charset="0"/>
              </a:rPr>
              <a:t>11.01.2018, </a:t>
            </a:r>
            <a:r>
              <a:rPr lang="en-US" altLang="de-DE" sz="1400" i="1" dirty="0" err="1">
                <a:solidFill>
                  <a:schemeClr val="bg2"/>
                </a:solidFill>
                <a:latin typeface="AvantGarde Md BT" pitchFamily="34" charset="0"/>
              </a:rPr>
              <a:t>htw</a:t>
            </a:r>
            <a:r>
              <a:rPr lang="en-US" altLang="de-DE" sz="1400" i="1" dirty="0">
                <a:solidFill>
                  <a:schemeClr val="bg2"/>
                </a:solidFill>
                <a:latin typeface="AvantGarde Md BT" pitchFamily="34" charset="0"/>
              </a:rPr>
              <a:t> </a:t>
            </a:r>
            <a:r>
              <a:rPr lang="en-US" altLang="de-DE" sz="1400" i="1" dirty="0" err="1">
                <a:solidFill>
                  <a:schemeClr val="bg2"/>
                </a:solidFill>
                <a:latin typeface="AvantGarde Md BT" pitchFamily="34" charset="0"/>
              </a:rPr>
              <a:t>Saarbrücken</a:t>
            </a:r>
            <a:endParaRPr lang="en-US" altLang="de-DE" sz="1400" i="1" dirty="0">
              <a:solidFill>
                <a:schemeClr val="bg2"/>
              </a:solidFill>
              <a:latin typeface="AvantGarde Md B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416D6182-46E7-40C6-8DFB-36BE3F4E4103}"/>
              </a:ext>
            </a:extLst>
          </p:cNvPr>
          <p:cNvSpPr>
            <a:spLocks noGrp="1"/>
          </p:cNvSpPr>
          <p:nvPr>
            <p:ph type="title" sz="quarter"/>
          </p:nvPr>
        </p:nvSpPr>
        <p:spPr/>
        <p:txBody>
          <a:bodyPr/>
          <a:lstStyle/>
          <a:p>
            <a:r>
              <a:rPr lang="de-DE" dirty="0"/>
              <a:t>EKG</a:t>
            </a:r>
          </a:p>
        </p:txBody>
      </p:sp>
      <p:pic>
        <p:nvPicPr>
          <p:cNvPr id="10" name="Inhaltsplatzhalter 9">
            <a:extLst>
              <a:ext uri="{FF2B5EF4-FFF2-40B4-BE49-F238E27FC236}">
                <a16:creationId xmlns:a16="http://schemas.microsoft.com/office/drawing/2014/main" xmlns="" id="{E53FAD13-AE6E-405C-8AC7-F2DFD32742BE}"/>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12800" y="1165225"/>
            <a:ext cx="3327400" cy="2495550"/>
          </a:xfrm>
        </p:spPr>
      </p:pic>
      <p:pic>
        <p:nvPicPr>
          <p:cNvPr id="12" name="Inhaltsplatzhalter 11">
            <a:extLst>
              <a:ext uri="{FF2B5EF4-FFF2-40B4-BE49-F238E27FC236}">
                <a16:creationId xmlns:a16="http://schemas.microsoft.com/office/drawing/2014/main" xmlns="" id="{3579B456-811B-4590-AC76-1993829A4AED}"/>
              </a:ext>
            </a:extLst>
          </p:cNvPr>
          <p:cNvPicPr>
            <a:picLocks noGrp="1" noChangeAspect="1"/>
          </p:cNvPicPr>
          <p:nvPr>
            <p:ph sz="quarter" idx="2"/>
          </p:nvPr>
        </p:nvPicPr>
        <p:blipFill>
          <a:blip r:embed="rId3" cstate="print">
            <a:extLst>
              <a:ext uri="{28A0092B-C50C-407E-A947-70E740481C1C}">
                <a14:useLocalDpi xmlns:a14="http://schemas.microsoft.com/office/drawing/2010/main" val="0"/>
              </a:ext>
            </a:extLst>
          </a:blip>
          <a:stretch>
            <a:fillRect/>
          </a:stretch>
        </p:blipFill>
        <p:spPr>
          <a:xfrm>
            <a:off x="5003800" y="1165225"/>
            <a:ext cx="3327400" cy="2495550"/>
          </a:xfrm>
        </p:spPr>
      </p:pic>
      <p:pic>
        <p:nvPicPr>
          <p:cNvPr id="14" name="Inhaltsplatzhalter 13">
            <a:extLst>
              <a:ext uri="{FF2B5EF4-FFF2-40B4-BE49-F238E27FC236}">
                <a16:creationId xmlns:a16="http://schemas.microsoft.com/office/drawing/2014/main" xmlns="" id="{28529833-2BB9-4837-9CD7-C8C95E84C2C2}"/>
              </a:ext>
            </a:extLst>
          </p:cNvPr>
          <p:cNvPicPr>
            <a:picLocks noGrp="1" noChangeAspect="1"/>
          </p:cNvPicPr>
          <p:nvPr>
            <p:ph sz="quarter" idx="3"/>
          </p:nvPr>
        </p:nvPicPr>
        <p:blipFill>
          <a:blip r:embed="rId4" cstate="print">
            <a:extLst>
              <a:ext uri="{28A0092B-C50C-407E-A947-70E740481C1C}">
                <a14:useLocalDpi xmlns:a14="http://schemas.microsoft.com/office/drawing/2010/main" val="0"/>
              </a:ext>
            </a:extLst>
          </a:blip>
          <a:stretch>
            <a:fillRect/>
          </a:stretch>
        </p:blipFill>
        <p:spPr>
          <a:xfrm>
            <a:off x="812800" y="3813175"/>
            <a:ext cx="3327400" cy="2495550"/>
          </a:xfrm>
        </p:spPr>
      </p:pic>
      <p:pic>
        <p:nvPicPr>
          <p:cNvPr id="16" name="Inhaltsplatzhalter 15">
            <a:extLst>
              <a:ext uri="{FF2B5EF4-FFF2-40B4-BE49-F238E27FC236}">
                <a16:creationId xmlns:a16="http://schemas.microsoft.com/office/drawing/2014/main" xmlns="" id="{DBD89FD9-D2F6-477B-8A97-B5FBBA83FB31}"/>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5003800" y="3813175"/>
            <a:ext cx="3327400" cy="2495550"/>
          </a:xfrm>
        </p:spPr>
      </p:pic>
      <p:sp>
        <p:nvSpPr>
          <p:cNvPr id="17" name="Additionszeichen 16">
            <a:extLst>
              <a:ext uri="{FF2B5EF4-FFF2-40B4-BE49-F238E27FC236}">
                <a16:creationId xmlns:a16="http://schemas.microsoft.com/office/drawing/2014/main" xmlns="" id="{2C31AAFD-5468-4E6D-ACC8-A3CD2FAD8F02}"/>
              </a:ext>
            </a:extLst>
          </p:cNvPr>
          <p:cNvSpPr/>
          <p:nvPr/>
        </p:nvSpPr>
        <p:spPr bwMode="auto">
          <a:xfrm>
            <a:off x="8103476" y="1955800"/>
            <a:ext cx="914400" cy="914400"/>
          </a:xfrm>
          <a:prstGeom prst="mathPlus">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
        <p:nvSpPr>
          <p:cNvPr id="18" name="Pfeil: eingekerbt nach rechts 17">
            <a:extLst>
              <a:ext uri="{FF2B5EF4-FFF2-40B4-BE49-F238E27FC236}">
                <a16:creationId xmlns:a16="http://schemas.microsoft.com/office/drawing/2014/main" xmlns="" id="{73A1CA2A-EDDD-4D11-8B64-B4124F23F1BD}"/>
              </a:ext>
            </a:extLst>
          </p:cNvPr>
          <p:cNvSpPr/>
          <p:nvPr/>
        </p:nvSpPr>
        <p:spPr bwMode="auto">
          <a:xfrm>
            <a:off x="4082796" y="2170684"/>
            <a:ext cx="978408" cy="484632"/>
          </a:xfrm>
          <a:prstGeom prst="notchedRight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
        <p:nvSpPr>
          <p:cNvPr id="20" name="Gleich 19">
            <a:extLst>
              <a:ext uri="{FF2B5EF4-FFF2-40B4-BE49-F238E27FC236}">
                <a16:creationId xmlns:a16="http://schemas.microsoft.com/office/drawing/2014/main" xmlns="" id="{3D17438C-52D4-4905-AA7C-A90DFC3441B0}"/>
              </a:ext>
            </a:extLst>
          </p:cNvPr>
          <p:cNvSpPr/>
          <p:nvPr/>
        </p:nvSpPr>
        <p:spPr bwMode="auto">
          <a:xfrm>
            <a:off x="4140200" y="4603750"/>
            <a:ext cx="914400" cy="914400"/>
          </a:xfrm>
          <a:prstGeom prst="mathEqual">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6148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A6B33FDC-7C09-44AA-B51B-45C8A695A684}"/>
              </a:ext>
            </a:extLst>
          </p:cNvPr>
          <p:cNvSpPr>
            <a:spLocks noGrp="1"/>
          </p:cNvSpPr>
          <p:nvPr>
            <p:ph type="title"/>
          </p:nvPr>
        </p:nvSpPr>
        <p:spPr/>
        <p:txBody>
          <a:bodyPr/>
          <a:lstStyle/>
          <a:p>
            <a:r>
              <a:rPr lang="de-DE" dirty="0"/>
              <a:t>Herzrate</a:t>
            </a:r>
          </a:p>
        </p:txBody>
      </p:sp>
      <p:pic>
        <p:nvPicPr>
          <p:cNvPr id="8" name="Bildplatzhalter 7">
            <a:extLst>
              <a:ext uri="{FF2B5EF4-FFF2-40B4-BE49-F238E27FC236}">
                <a16:creationId xmlns:a16="http://schemas.microsoft.com/office/drawing/2014/main" xmlns="" id="{2985F2BC-C9E4-42A6-B6D1-5201EFB8B79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579813" y="1676872"/>
            <a:ext cx="4937125" cy="4192116"/>
          </a:xfrm>
        </p:spPr>
      </p:pic>
      <p:sp>
        <p:nvSpPr>
          <p:cNvPr id="6" name="Textplatzhalter 5">
            <a:extLst>
              <a:ext uri="{FF2B5EF4-FFF2-40B4-BE49-F238E27FC236}">
                <a16:creationId xmlns:a16="http://schemas.microsoft.com/office/drawing/2014/main" xmlns="" id="{6A682DA7-400B-4D54-819E-641ED566C2FA}"/>
              </a:ext>
            </a:extLst>
          </p:cNvPr>
          <p:cNvSpPr>
            <a:spLocks noGrp="1"/>
          </p:cNvSpPr>
          <p:nvPr>
            <p:ph type="body" sz="half" idx="2"/>
          </p:nvPr>
        </p:nvSpPr>
        <p:spPr>
          <a:xfrm>
            <a:off x="826758" y="1791494"/>
            <a:ext cx="2753055" cy="4343400"/>
          </a:xfrm>
        </p:spPr>
        <p:txBody>
          <a:bodyPr/>
          <a:lstStyle/>
          <a:p>
            <a:endParaRPr lang="de-DE" dirty="0"/>
          </a:p>
          <a:p>
            <a:pPr marL="285750" indent="-285750">
              <a:buFont typeface="Arial" panose="020B0604020202020204" pitchFamily="34" charset="0"/>
              <a:buChar char="•"/>
            </a:pPr>
            <a:r>
              <a:rPr lang="de-DE" sz="1800" dirty="0"/>
              <a:t>Herzraten- </a:t>
            </a:r>
            <a:r>
              <a:rPr lang="de-DE" sz="1800" dirty="0" err="1"/>
              <a:t>berechnung</a:t>
            </a:r>
            <a:endParaRPr lang="de-DE" sz="1800" dirty="0"/>
          </a:p>
          <a:p>
            <a:r>
              <a:rPr lang="en-US" sz="1800" dirty="0" err="1"/>
              <a:t>Respiratorische</a:t>
            </a:r>
            <a:r>
              <a:rPr lang="en-US" sz="1800" dirty="0"/>
              <a:t> Sinus </a:t>
            </a:r>
            <a:r>
              <a:rPr lang="en-US" sz="1800" dirty="0" err="1"/>
              <a:t>Arrythmie</a:t>
            </a:r>
            <a:r>
              <a:rPr lang="en-US" sz="1800" dirty="0"/>
              <a:t>(RSA) </a:t>
            </a:r>
            <a:r>
              <a:rPr lang="en-US" sz="1800" dirty="0" err="1"/>
              <a:t>beschreibt</a:t>
            </a:r>
            <a:r>
              <a:rPr lang="en-US" sz="1800" dirty="0"/>
              <a:t> die </a:t>
            </a:r>
            <a:r>
              <a:rPr lang="en-US" sz="1800" dirty="0" err="1"/>
              <a:t>Synchronisierung</a:t>
            </a:r>
            <a:r>
              <a:rPr lang="en-US" sz="1800" dirty="0"/>
              <a:t> der </a:t>
            </a:r>
            <a:r>
              <a:rPr lang="en-US" sz="1800" dirty="0" err="1"/>
              <a:t>Herzrate</a:t>
            </a:r>
            <a:r>
              <a:rPr lang="en-US" sz="1800" dirty="0"/>
              <a:t> </a:t>
            </a:r>
            <a:r>
              <a:rPr lang="en-US" sz="1800" dirty="0" err="1"/>
              <a:t>mit</a:t>
            </a:r>
            <a:r>
              <a:rPr lang="en-US" sz="1800" dirty="0"/>
              <a:t> der </a:t>
            </a:r>
            <a:r>
              <a:rPr lang="en-US" sz="1800" dirty="0" err="1"/>
              <a:t>Atmung</a:t>
            </a:r>
            <a:r>
              <a:rPr lang="en-US" sz="1800" dirty="0"/>
              <a:t>.</a:t>
            </a:r>
          </a:p>
          <a:p>
            <a:endParaRPr lang="en-US" sz="1800" dirty="0"/>
          </a:p>
          <a:p>
            <a:r>
              <a:rPr lang="en-US" sz="1800" dirty="0"/>
              <a:t>Das RR Interval </a:t>
            </a:r>
            <a:r>
              <a:rPr lang="en-US" sz="1800" dirty="0" err="1"/>
              <a:t>verkürzt</a:t>
            </a:r>
            <a:r>
              <a:rPr lang="en-US" sz="1800" dirty="0"/>
              <a:t> </a:t>
            </a:r>
            <a:r>
              <a:rPr lang="en-US" sz="1800" dirty="0" err="1"/>
              <a:t>sich</a:t>
            </a:r>
            <a:r>
              <a:rPr lang="en-US" sz="1800" dirty="0"/>
              <a:t> </a:t>
            </a:r>
            <a:r>
              <a:rPr lang="en-US" sz="1800" dirty="0" err="1"/>
              <a:t>während</a:t>
            </a:r>
            <a:r>
              <a:rPr lang="en-US" sz="1800" dirty="0"/>
              <a:t> der Phase des </a:t>
            </a:r>
            <a:r>
              <a:rPr lang="en-US" sz="1800" dirty="0" err="1"/>
              <a:t>Einatmens</a:t>
            </a:r>
            <a:r>
              <a:rPr lang="en-US" sz="1800" dirty="0"/>
              <a:t> </a:t>
            </a:r>
            <a:r>
              <a:rPr lang="de-DE" sz="1800" dirty="0"/>
              <a:t>und verlängert sich während des Ausatmens</a:t>
            </a:r>
          </a:p>
          <a:p>
            <a:endParaRPr lang="de-DE" dirty="0"/>
          </a:p>
        </p:txBody>
      </p:sp>
    </p:spTree>
    <p:extLst>
      <p:ext uri="{BB962C8B-B14F-4D97-AF65-F5344CB8AC3E}">
        <p14:creationId xmlns:p14="http://schemas.microsoft.com/office/powerpoint/2010/main" val="173165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BD2DEB9-E3F6-4412-AC55-0CC08DE904E3}"/>
              </a:ext>
            </a:extLst>
          </p:cNvPr>
          <p:cNvSpPr>
            <a:spLocks noGrp="1"/>
          </p:cNvSpPr>
          <p:nvPr>
            <p:ph type="title"/>
          </p:nvPr>
        </p:nvSpPr>
        <p:spPr/>
        <p:txBody>
          <a:bodyPr/>
          <a:lstStyle/>
          <a:p>
            <a:r>
              <a:rPr lang="de-DE" dirty="0" err="1"/>
              <a:t>Poincaré</a:t>
            </a:r>
            <a:endParaRPr lang="de-DE" dirty="0"/>
          </a:p>
        </p:txBody>
      </p:sp>
      <p:pic>
        <p:nvPicPr>
          <p:cNvPr id="5" name="Inhaltsplatzhalter 4">
            <a:extLst>
              <a:ext uri="{FF2B5EF4-FFF2-40B4-BE49-F238E27FC236}">
                <a16:creationId xmlns:a16="http://schemas.microsoft.com/office/drawing/2014/main" xmlns="" id="{80527BBA-8FC7-41A1-8422-A30FB39DD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1245636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91F34473-A597-40AC-87D0-67C8909AE7BB}"/>
              </a:ext>
            </a:extLst>
          </p:cNvPr>
          <p:cNvSpPr>
            <a:spLocks noGrp="1"/>
          </p:cNvSpPr>
          <p:nvPr>
            <p:ph type="title"/>
          </p:nvPr>
        </p:nvSpPr>
        <p:spPr/>
        <p:txBody>
          <a:bodyPr/>
          <a:lstStyle/>
          <a:p>
            <a:r>
              <a:rPr lang="de-DE" dirty="0"/>
              <a:t> </a:t>
            </a:r>
            <a:r>
              <a:rPr lang="de-DE" dirty="0" err="1"/>
              <a:t>Poincaré</a:t>
            </a:r>
            <a:endParaRPr lang="de-DE" dirty="0"/>
          </a:p>
        </p:txBody>
      </p:sp>
      <p:sp>
        <p:nvSpPr>
          <p:cNvPr id="3" name="Inhaltsplatzhalter 2">
            <a:extLst>
              <a:ext uri="{FF2B5EF4-FFF2-40B4-BE49-F238E27FC236}">
                <a16:creationId xmlns:a16="http://schemas.microsoft.com/office/drawing/2014/main" xmlns="" id="{9C74BFA7-30E1-4180-A9B0-3AB197149DF5}"/>
              </a:ext>
            </a:extLst>
          </p:cNvPr>
          <p:cNvSpPr>
            <a:spLocks noGrp="1"/>
          </p:cNvSpPr>
          <p:nvPr>
            <p:ph idx="1"/>
          </p:nvPr>
        </p:nvSpPr>
        <p:spPr/>
        <p:txBody>
          <a:bodyPr/>
          <a:lstStyle/>
          <a:p>
            <a:pPr marL="0" indent="0">
              <a:buNone/>
            </a:pPr>
            <a:r>
              <a:rPr lang="de-DE" sz="2000" dirty="0"/>
              <a:t>    </a:t>
            </a:r>
            <a:r>
              <a:rPr lang="de-DE" sz="2400" dirty="0"/>
              <a:t>Geometrische Analyse (</a:t>
            </a:r>
            <a:r>
              <a:rPr lang="de-DE" sz="2400" dirty="0" err="1"/>
              <a:t>Poincaré</a:t>
            </a:r>
            <a:r>
              <a:rPr lang="de-DE" sz="2400" dirty="0"/>
              <a:t> Plot)</a:t>
            </a:r>
          </a:p>
          <a:p>
            <a:pPr marL="0" indent="0">
              <a:buNone/>
            </a:pPr>
            <a:endParaRPr lang="de-DE" sz="2400" dirty="0"/>
          </a:p>
          <a:p>
            <a:r>
              <a:rPr lang="de-DE" sz="2000" dirty="0"/>
              <a:t>Visuelle - </a:t>
            </a:r>
            <a:r>
              <a:rPr lang="de-DE" sz="2000" b="1" dirty="0"/>
              <a:t>qualitative</a:t>
            </a:r>
            <a:r>
              <a:rPr lang="de-DE" sz="2000" dirty="0"/>
              <a:t> Beurteilung möglich</a:t>
            </a:r>
          </a:p>
          <a:p>
            <a:endParaRPr lang="de-DE" sz="2000" dirty="0"/>
          </a:p>
          <a:p>
            <a:r>
              <a:rPr lang="de-DE" sz="2000"/>
              <a:t>Verschiedene </a:t>
            </a:r>
            <a:r>
              <a:rPr lang="de-DE" sz="2000" dirty="0"/>
              <a:t>Formen zeigen verschiedene physiologische Zustände an</a:t>
            </a:r>
          </a:p>
          <a:p>
            <a:endParaRPr lang="de-DE" sz="2000" dirty="0"/>
          </a:p>
          <a:p>
            <a:r>
              <a:rPr lang="de-DE" sz="2000" dirty="0"/>
              <a:t>Ausreißer können  Artefakte, Extrasystolen zeigen</a:t>
            </a:r>
          </a:p>
          <a:p>
            <a:endParaRPr lang="de-DE" sz="2000" dirty="0"/>
          </a:p>
          <a:p>
            <a:endParaRPr lang="de-DE" sz="2000" dirty="0"/>
          </a:p>
          <a:p>
            <a:r>
              <a:rPr lang="de-DE" sz="2000" b="1" dirty="0"/>
              <a:t>Quantitative</a:t>
            </a:r>
            <a:r>
              <a:rPr lang="de-DE" sz="2000" dirty="0"/>
              <a:t> Beurteilung durch Parameter</a:t>
            </a:r>
          </a:p>
          <a:p>
            <a:r>
              <a:rPr lang="de-DE" sz="2000" dirty="0"/>
              <a:t>SD1 und SD2</a:t>
            </a:r>
          </a:p>
          <a:p>
            <a:endParaRPr lang="de-DE" dirty="0"/>
          </a:p>
        </p:txBody>
      </p:sp>
    </p:spTree>
    <p:extLst>
      <p:ext uri="{BB962C8B-B14F-4D97-AF65-F5344CB8AC3E}">
        <p14:creationId xmlns:p14="http://schemas.microsoft.com/office/powerpoint/2010/main" val="48671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F706A3D-E03F-4F32-83EF-4EE40E914388}"/>
              </a:ext>
            </a:extLst>
          </p:cNvPr>
          <p:cNvSpPr>
            <a:spLocks noGrp="1"/>
          </p:cNvSpPr>
          <p:nvPr>
            <p:ph type="title"/>
          </p:nvPr>
        </p:nvSpPr>
        <p:spPr/>
        <p:txBody>
          <a:bodyPr/>
          <a:lstStyle/>
          <a:p>
            <a:r>
              <a:rPr lang="de-DE" dirty="0" err="1"/>
              <a:t>Poincaré</a:t>
            </a:r>
            <a:endParaRPr lang="de-DE" dirty="0"/>
          </a:p>
        </p:txBody>
      </p:sp>
      <p:pic>
        <p:nvPicPr>
          <p:cNvPr id="4" name="Inhaltsplatzhalter 3">
            <a:extLst>
              <a:ext uri="{FF2B5EF4-FFF2-40B4-BE49-F238E27FC236}">
                <a16:creationId xmlns:a16="http://schemas.microsoft.com/office/drawing/2014/main" xmlns="" id="{9507FDA0-D655-499E-BC9C-4A96CB09A8D7}"/>
              </a:ext>
            </a:extLst>
          </p:cNvPr>
          <p:cNvPicPr>
            <a:picLocks noGrp="1" noChangeAspect="1"/>
          </p:cNvPicPr>
          <p:nvPr>
            <p:ph idx="1"/>
          </p:nvPr>
        </p:nvPicPr>
        <p:blipFill>
          <a:blip r:embed="rId2"/>
          <a:stretch>
            <a:fillRect/>
          </a:stretch>
        </p:blipFill>
        <p:spPr>
          <a:xfrm>
            <a:off x="243225" y="857250"/>
            <a:ext cx="5624969" cy="5143500"/>
          </a:xfrm>
          <a:prstGeom prst="rect">
            <a:avLst/>
          </a:prstGeom>
        </p:spPr>
      </p:pic>
      <p:sp>
        <p:nvSpPr>
          <p:cNvPr id="5" name="Textfeld 4">
            <a:extLst>
              <a:ext uri="{FF2B5EF4-FFF2-40B4-BE49-F238E27FC236}">
                <a16:creationId xmlns:a16="http://schemas.microsoft.com/office/drawing/2014/main" xmlns="" id="{71043D5B-465E-4F64-8DB9-7D1F9CBA6164}"/>
              </a:ext>
            </a:extLst>
          </p:cNvPr>
          <p:cNvSpPr txBox="1"/>
          <p:nvPr/>
        </p:nvSpPr>
        <p:spPr>
          <a:xfrm>
            <a:off x="5686097" y="1524000"/>
            <a:ext cx="3214678" cy="3785652"/>
          </a:xfrm>
          <a:prstGeom prst="rect">
            <a:avLst/>
          </a:prstGeom>
          <a:noFill/>
        </p:spPr>
        <p:txBody>
          <a:bodyPr wrap="square" rtlCol="0">
            <a:spAutoFit/>
          </a:bodyPr>
          <a:lstStyle/>
          <a:p>
            <a:r>
              <a:rPr lang="de-DE" dirty="0"/>
              <a:t>SD1 = beschreibt die Kurzzeitvariabilität der HR</a:t>
            </a:r>
          </a:p>
          <a:p>
            <a:endParaRPr lang="de-DE" dirty="0"/>
          </a:p>
          <a:p>
            <a:endParaRPr lang="de-DE" dirty="0"/>
          </a:p>
          <a:p>
            <a:r>
              <a:rPr lang="de-DE" dirty="0"/>
              <a:t>SD2 = beschreibt die Langzeitvariabilität der HR</a:t>
            </a:r>
          </a:p>
          <a:p>
            <a:endParaRPr lang="de-DE" dirty="0"/>
          </a:p>
          <a:p>
            <a:r>
              <a:rPr lang="de-DE" dirty="0"/>
              <a:t>Beschreiben die Standardabweichung der Abstände vom Mittelpunkt der Wolke, jeweils in Richtung der Diagonalen.</a:t>
            </a:r>
          </a:p>
        </p:txBody>
      </p:sp>
    </p:spTree>
    <p:extLst>
      <p:ext uri="{BB962C8B-B14F-4D97-AF65-F5344CB8AC3E}">
        <p14:creationId xmlns:p14="http://schemas.microsoft.com/office/powerpoint/2010/main" val="286484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83E2D55-B627-4108-9411-5EA319F4EEA8}"/>
              </a:ext>
            </a:extLst>
          </p:cNvPr>
          <p:cNvSpPr>
            <a:spLocks noGrp="1"/>
          </p:cNvSpPr>
          <p:nvPr>
            <p:ph type="title"/>
          </p:nvPr>
        </p:nvSpPr>
        <p:spPr/>
        <p:txBody>
          <a:bodyPr/>
          <a:lstStyle/>
          <a:p>
            <a:r>
              <a:rPr lang="de-DE" dirty="0"/>
              <a:t>Lomb Analyse</a:t>
            </a:r>
          </a:p>
        </p:txBody>
      </p:sp>
      <p:sp>
        <p:nvSpPr>
          <p:cNvPr id="3" name="Inhaltsplatzhalter 2">
            <a:extLst>
              <a:ext uri="{FF2B5EF4-FFF2-40B4-BE49-F238E27FC236}">
                <a16:creationId xmlns:a16="http://schemas.microsoft.com/office/drawing/2014/main" xmlns="" id="{AA22AFD0-E779-4B1E-A3DE-606BE64DBC91}"/>
              </a:ext>
            </a:extLst>
          </p:cNvPr>
          <p:cNvSpPr>
            <a:spLocks noGrp="1"/>
          </p:cNvSpPr>
          <p:nvPr>
            <p:ph idx="1"/>
          </p:nvPr>
        </p:nvSpPr>
        <p:spPr/>
        <p:txBody>
          <a:bodyPr/>
          <a:lstStyle/>
          <a:p>
            <a:pPr marL="0" indent="0">
              <a:buNone/>
            </a:pPr>
            <a:r>
              <a:rPr lang="de-DE" sz="2400" dirty="0"/>
              <a:t>Lomb </a:t>
            </a:r>
            <a:r>
              <a:rPr lang="de-DE" sz="2400" dirty="0" err="1"/>
              <a:t>Scargle</a:t>
            </a:r>
            <a:r>
              <a:rPr lang="de-DE" sz="2400" dirty="0"/>
              <a:t> Analyse</a:t>
            </a:r>
          </a:p>
          <a:p>
            <a:endParaRPr lang="de-DE" dirty="0"/>
          </a:p>
          <a:p>
            <a:pPr marL="0" indent="0">
              <a:buNone/>
            </a:pPr>
            <a:r>
              <a:rPr lang="de-DE" sz="2000" dirty="0"/>
              <a:t>Spektrale Analyse Methode für </a:t>
            </a:r>
            <a:r>
              <a:rPr lang="de-DE" sz="2000" b="1" dirty="0"/>
              <a:t>ungleichmäßig</a:t>
            </a:r>
            <a:r>
              <a:rPr lang="de-DE" sz="2000" dirty="0"/>
              <a:t> </a:t>
            </a:r>
            <a:r>
              <a:rPr lang="de-DE" sz="2000" b="1" dirty="0"/>
              <a:t>abgetastete</a:t>
            </a:r>
            <a:r>
              <a:rPr lang="de-DE" sz="2000" dirty="0"/>
              <a:t> Daten</a:t>
            </a:r>
          </a:p>
          <a:p>
            <a:pPr marL="0" indent="0">
              <a:buNone/>
            </a:pPr>
            <a:r>
              <a:rPr lang="de-DE" sz="2000" dirty="0"/>
              <a:t>(hier: variierende R-R Intervalle)</a:t>
            </a:r>
          </a:p>
          <a:p>
            <a:pPr marL="0" indent="0">
              <a:buNone/>
            </a:pPr>
            <a:endParaRPr lang="de-DE" sz="2000" dirty="0"/>
          </a:p>
          <a:p>
            <a:pPr marL="0" indent="0">
              <a:buNone/>
            </a:pPr>
            <a:r>
              <a:rPr lang="de-DE" sz="2000" dirty="0"/>
              <a:t>Kein </a:t>
            </a:r>
            <a:r>
              <a:rPr lang="de-DE" sz="2000" dirty="0" err="1"/>
              <a:t>Resampling</a:t>
            </a:r>
            <a:r>
              <a:rPr lang="de-DE" sz="2000" dirty="0"/>
              <a:t> oder Interpolation nötig</a:t>
            </a:r>
          </a:p>
          <a:p>
            <a:endParaRPr lang="de-DE" dirty="0"/>
          </a:p>
        </p:txBody>
      </p:sp>
    </p:spTree>
    <p:extLst>
      <p:ext uri="{BB962C8B-B14F-4D97-AF65-F5344CB8AC3E}">
        <p14:creationId xmlns:p14="http://schemas.microsoft.com/office/powerpoint/2010/main" val="242769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D27B356-D04E-4338-A234-90EFE16C3EE9}"/>
              </a:ext>
            </a:extLst>
          </p:cNvPr>
          <p:cNvSpPr>
            <a:spLocks noGrp="1"/>
          </p:cNvSpPr>
          <p:nvPr>
            <p:ph type="title"/>
          </p:nvPr>
        </p:nvSpPr>
        <p:spPr/>
        <p:txBody>
          <a:bodyPr/>
          <a:lstStyle/>
          <a:p>
            <a:r>
              <a:rPr lang="de-DE" dirty="0"/>
              <a:t>Lomb Analyse</a:t>
            </a:r>
          </a:p>
        </p:txBody>
      </p:sp>
      <p:pic>
        <p:nvPicPr>
          <p:cNvPr id="7" name="Inhaltsplatzhalter 6">
            <a:extLst>
              <a:ext uri="{FF2B5EF4-FFF2-40B4-BE49-F238E27FC236}">
                <a16:creationId xmlns:a16="http://schemas.microsoft.com/office/drawing/2014/main" xmlns="" id="{EEA3B7D5-671B-45B5-BB6E-AF4651124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3703783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D27B356-D04E-4338-A234-90EFE16C3EE9}"/>
              </a:ext>
            </a:extLst>
          </p:cNvPr>
          <p:cNvSpPr>
            <a:spLocks noGrp="1"/>
          </p:cNvSpPr>
          <p:nvPr>
            <p:ph type="title"/>
          </p:nvPr>
        </p:nvSpPr>
        <p:spPr/>
        <p:txBody>
          <a:bodyPr/>
          <a:lstStyle/>
          <a:p>
            <a:r>
              <a:rPr lang="de-DE" dirty="0"/>
              <a:t>Lomb Analyse</a:t>
            </a:r>
          </a:p>
        </p:txBody>
      </p:sp>
      <p:pic>
        <p:nvPicPr>
          <p:cNvPr id="5" name="Inhaltsplatzhalter 4">
            <a:extLst>
              <a:ext uri="{FF2B5EF4-FFF2-40B4-BE49-F238E27FC236}">
                <a16:creationId xmlns:a16="http://schemas.microsoft.com/office/drawing/2014/main" xmlns="" id="{812A7C95-8D65-4ABC-8E33-850B97E65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2994572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56092126-4109-4C45-8797-81F4503BDAAA}"/>
              </a:ext>
            </a:extLst>
          </p:cNvPr>
          <p:cNvSpPr>
            <a:spLocks noGrp="1"/>
          </p:cNvSpPr>
          <p:nvPr>
            <p:ph type="title"/>
          </p:nvPr>
        </p:nvSpPr>
        <p:spPr>
          <a:xfrm>
            <a:off x="630239" y="457200"/>
            <a:ext cx="2060410" cy="1600200"/>
          </a:xfrm>
        </p:spPr>
        <p:txBody>
          <a:bodyPr/>
          <a:lstStyle/>
          <a:p>
            <a:r>
              <a:rPr lang="de-DE" dirty="0"/>
              <a:t>Lomb Analyse</a:t>
            </a:r>
          </a:p>
        </p:txBody>
      </p:sp>
      <p:pic>
        <p:nvPicPr>
          <p:cNvPr id="13" name="Inhaltsplatzhalter 12">
            <a:extLst>
              <a:ext uri="{FF2B5EF4-FFF2-40B4-BE49-F238E27FC236}">
                <a16:creationId xmlns:a16="http://schemas.microsoft.com/office/drawing/2014/main" xmlns="" id="{C190588E-966B-4B07-BA3A-86CEA1DEC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954924"/>
            <a:ext cx="5339255" cy="4344988"/>
          </a:xfrm>
        </p:spPr>
      </p:pic>
      <p:sp>
        <p:nvSpPr>
          <p:cNvPr id="14" name="Textplatzhalter 13">
            <a:extLst>
              <a:ext uri="{FF2B5EF4-FFF2-40B4-BE49-F238E27FC236}">
                <a16:creationId xmlns:a16="http://schemas.microsoft.com/office/drawing/2014/main" xmlns="" id="{C5E65A4F-E2A4-4583-A6A6-5566132ABB86}"/>
              </a:ext>
            </a:extLst>
          </p:cNvPr>
          <p:cNvSpPr>
            <a:spLocks noGrp="1"/>
          </p:cNvSpPr>
          <p:nvPr>
            <p:ph type="body" sz="half" idx="2"/>
          </p:nvPr>
        </p:nvSpPr>
        <p:spPr>
          <a:xfrm>
            <a:off x="304801" y="2057399"/>
            <a:ext cx="3184634" cy="4416973"/>
          </a:xfrm>
        </p:spPr>
        <p:txBody>
          <a:bodyPr/>
          <a:lstStyle/>
          <a:p>
            <a:r>
              <a:rPr lang="de-DE" sz="1800" b="1" u="sng" dirty="0"/>
              <a:t>Interessante Frequenz Bänder:</a:t>
            </a:r>
          </a:p>
          <a:p>
            <a:endParaRPr lang="de-DE" dirty="0"/>
          </a:p>
          <a:p>
            <a:r>
              <a:rPr lang="de-DE" dirty="0"/>
              <a:t>VLF  3,3   -  40 </a:t>
            </a:r>
            <a:r>
              <a:rPr lang="de-DE" dirty="0" err="1"/>
              <a:t>mHz</a:t>
            </a:r>
            <a:endParaRPr lang="de-DE" dirty="0"/>
          </a:p>
          <a:p>
            <a:r>
              <a:rPr lang="de-DE" dirty="0"/>
              <a:t>  LF   40   - 150 </a:t>
            </a:r>
            <a:r>
              <a:rPr lang="de-DE" dirty="0" err="1"/>
              <a:t>mHz</a:t>
            </a:r>
            <a:endParaRPr lang="de-DE" dirty="0"/>
          </a:p>
          <a:p>
            <a:r>
              <a:rPr lang="de-DE" dirty="0"/>
              <a:t> HF 150   - 400 </a:t>
            </a:r>
            <a:r>
              <a:rPr lang="de-DE" dirty="0" err="1"/>
              <a:t>mHz</a:t>
            </a:r>
            <a:endParaRPr lang="de-DE" dirty="0"/>
          </a:p>
          <a:p>
            <a:endParaRPr lang="de-DE" dirty="0"/>
          </a:p>
          <a:p>
            <a:r>
              <a:rPr lang="de-DE" dirty="0"/>
              <a:t>Spitzen </a:t>
            </a:r>
            <a:r>
              <a:rPr lang="de-DE" b="1" dirty="0"/>
              <a:t>&lt; 40 </a:t>
            </a:r>
            <a:r>
              <a:rPr lang="de-DE" b="1" dirty="0" err="1"/>
              <a:t>mHz</a:t>
            </a:r>
            <a:endParaRPr lang="de-DE" b="1" dirty="0"/>
          </a:p>
          <a:p>
            <a:r>
              <a:rPr lang="en-US" dirty="0" err="1"/>
              <a:t>Durch</a:t>
            </a:r>
            <a:r>
              <a:rPr lang="en-US" dirty="0"/>
              <a:t> </a:t>
            </a:r>
            <a:r>
              <a:rPr lang="en-US" dirty="0" err="1"/>
              <a:t>Termoregulations-mechanismen</a:t>
            </a:r>
            <a:r>
              <a:rPr lang="en-US" dirty="0"/>
              <a:t> (</a:t>
            </a:r>
            <a:r>
              <a:rPr lang="en-US" dirty="0" err="1"/>
              <a:t>Termoregulationssystem</a:t>
            </a:r>
            <a:r>
              <a:rPr lang="en-US" dirty="0"/>
              <a:t> und </a:t>
            </a:r>
            <a:r>
              <a:rPr lang="en-US" dirty="0" err="1"/>
              <a:t>hormonelle</a:t>
            </a:r>
            <a:r>
              <a:rPr lang="en-US" dirty="0"/>
              <a:t> </a:t>
            </a:r>
            <a:r>
              <a:rPr lang="en-US" dirty="0" err="1"/>
              <a:t>Faktoren</a:t>
            </a:r>
            <a:r>
              <a:rPr lang="en-US" dirty="0"/>
              <a:t>)</a:t>
            </a:r>
          </a:p>
          <a:p>
            <a:r>
              <a:rPr lang="de-DE" dirty="0"/>
              <a:t>Spitzen &gt;</a:t>
            </a:r>
            <a:r>
              <a:rPr lang="de-DE" b="1" dirty="0"/>
              <a:t> 40 </a:t>
            </a:r>
            <a:r>
              <a:rPr lang="de-DE" b="1" dirty="0" err="1"/>
              <a:t>mHz</a:t>
            </a:r>
            <a:endParaRPr lang="de-DE" b="1" dirty="0"/>
          </a:p>
          <a:p>
            <a:r>
              <a:rPr lang="de-DE" dirty="0"/>
              <a:t>Durch Artefakte, körperliche Anstrengung, Emotionen, Atmung, Krankheit</a:t>
            </a:r>
          </a:p>
          <a:p>
            <a:endParaRPr lang="de-DE" dirty="0"/>
          </a:p>
          <a:p>
            <a:endParaRPr lang="de-DE" dirty="0"/>
          </a:p>
        </p:txBody>
      </p:sp>
      <p:sp>
        <p:nvSpPr>
          <p:cNvPr id="6" name="Titel 1">
            <a:extLst>
              <a:ext uri="{FF2B5EF4-FFF2-40B4-BE49-F238E27FC236}">
                <a16:creationId xmlns:a16="http://schemas.microsoft.com/office/drawing/2014/main" xmlns="" id="{04A38E7E-CBB4-44ED-9E51-69A4EE16C4FC}"/>
              </a:ext>
            </a:extLst>
          </p:cNvPr>
          <p:cNvSpPr txBox="1">
            <a:spLocks/>
          </p:cNvSpPr>
          <p:nvPr/>
        </p:nvSpPr>
        <p:spPr bwMode="auto">
          <a:xfrm>
            <a:off x="2662238" y="0"/>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a:solidFill>
                  <a:srgbClr val="0070C0"/>
                </a:solidFill>
              </a:rPr>
              <a:t>Lomb Analyse</a:t>
            </a:r>
          </a:p>
        </p:txBody>
      </p:sp>
    </p:spTree>
    <p:extLst>
      <p:ext uri="{BB962C8B-B14F-4D97-AF65-F5344CB8AC3E}">
        <p14:creationId xmlns:p14="http://schemas.microsoft.com/office/powerpoint/2010/main" val="1611758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04EF7D30-8C87-4468-BAD9-561BC4553CEA}"/>
              </a:ext>
            </a:extLst>
          </p:cNvPr>
          <p:cNvSpPr>
            <a:spLocks noGrp="1"/>
          </p:cNvSpPr>
          <p:nvPr>
            <p:ph type="title"/>
          </p:nvPr>
        </p:nvSpPr>
        <p:spPr/>
        <p:txBody>
          <a:bodyPr/>
          <a:lstStyle/>
          <a:p>
            <a:r>
              <a:rPr lang="de-DE" dirty="0"/>
              <a:t>Pupillenantwort, Blickrichtungsanalyse</a:t>
            </a:r>
          </a:p>
        </p:txBody>
      </p:sp>
      <p:sp>
        <p:nvSpPr>
          <p:cNvPr id="6" name="Inhaltsplatzhalter 5">
            <a:extLst>
              <a:ext uri="{FF2B5EF4-FFF2-40B4-BE49-F238E27FC236}">
                <a16:creationId xmlns:a16="http://schemas.microsoft.com/office/drawing/2014/main" xmlns="" id="{8F7A47BD-38AF-4499-88D1-2EC3C923022F}"/>
              </a:ext>
            </a:extLst>
          </p:cNvPr>
          <p:cNvSpPr>
            <a:spLocks noGrp="1"/>
          </p:cNvSpPr>
          <p:nvPr>
            <p:ph idx="1"/>
          </p:nvPr>
        </p:nvSpPr>
        <p:spPr>
          <a:xfrm>
            <a:off x="457200" y="1165224"/>
            <a:ext cx="8229600" cy="5372209"/>
          </a:xfrm>
        </p:spPr>
        <p:txBody>
          <a:bodyPr/>
          <a:lstStyle/>
          <a:p>
            <a:endParaRPr lang="de-DE" dirty="0"/>
          </a:p>
          <a:p>
            <a:endParaRPr lang="de-DE" dirty="0"/>
          </a:p>
          <a:p>
            <a:endParaRPr lang="de-DE" dirty="0"/>
          </a:p>
          <a:p>
            <a:endParaRPr lang="de-DE" dirty="0"/>
          </a:p>
          <a:p>
            <a:endParaRPr lang="de-DE" dirty="0"/>
          </a:p>
          <a:p>
            <a:endParaRPr lang="de-DE" dirty="0"/>
          </a:p>
          <a:p>
            <a:r>
              <a:rPr lang="de-DE" sz="2000" dirty="0"/>
              <a:t>Spline Interpolation für Bereiche ohne Signal (Blinzeln, Datenverlust)</a:t>
            </a:r>
          </a:p>
          <a:p>
            <a:r>
              <a:rPr lang="de-DE" sz="2000" dirty="0"/>
              <a:t>Video Funktion für Augenbewegung</a:t>
            </a:r>
          </a:p>
          <a:p>
            <a:r>
              <a:rPr lang="de-DE" sz="2000" dirty="0" err="1"/>
              <a:t>Heatmap</a:t>
            </a:r>
            <a:r>
              <a:rPr lang="de-DE" sz="2000" dirty="0"/>
              <a:t> für Blickrichtungsdaten</a:t>
            </a:r>
          </a:p>
          <a:p>
            <a:pPr marL="0" indent="0">
              <a:buNone/>
            </a:pPr>
            <a:endParaRPr lang="de-DE" dirty="0"/>
          </a:p>
        </p:txBody>
      </p:sp>
      <p:pic>
        <p:nvPicPr>
          <p:cNvPr id="3" name="Grafik 2">
            <a:extLst>
              <a:ext uri="{FF2B5EF4-FFF2-40B4-BE49-F238E27FC236}">
                <a16:creationId xmlns:a16="http://schemas.microsoft.com/office/drawing/2014/main" xmlns="" id="{309041BF-B555-4AFA-A2DB-0E0730E6C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28" y="828396"/>
            <a:ext cx="6019559" cy="3207210"/>
          </a:xfrm>
          <a:prstGeom prst="rect">
            <a:avLst/>
          </a:prstGeom>
        </p:spPr>
      </p:pic>
    </p:spTree>
    <p:extLst>
      <p:ext uri="{BB962C8B-B14F-4D97-AF65-F5344CB8AC3E}">
        <p14:creationId xmlns:p14="http://schemas.microsoft.com/office/powerpoint/2010/main" val="191219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1"/>
              <a:t>SNN Unit</a:t>
            </a:r>
            <a:endParaRPr lang="en-US" noProof="1"/>
          </a:p>
        </p:txBody>
      </p:sp>
      <p:sp>
        <p:nvSpPr>
          <p:cNvPr id="16" name="Textfeld 15"/>
          <p:cNvSpPr txBox="1"/>
          <p:nvPr/>
        </p:nvSpPr>
        <p:spPr>
          <a:xfrm>
            <a:off x="155448" y="813542"/>
            <a:ext cx="8732520" cy="5663089"/>
          </a:xfrm>
          <a:prstGeom prst="rect">
            <a:avLst/>
          </a:prstGeom>
          <a:noFill/>
        </p:spPr>
        <p:txBody>
          <a:bodyPr wrap="square" rtlCol="0">
            <a:spAutoFit/>
          </a:bodyPr>
          <a:lstStyle/>
          <a:p>
            <a:r>
              <a:rPr lang="de-DE" sz="1600" dirty="0">
                <a:latin typeface="+mn-lt"/>
              </a:rPr>
              <a:t>   </a:t>
            </a:r>
            <a:r>
              <a:rPr lang="de-DE" b="1" dirty="0">
                <a:latin typeface="+mn-lt"/>
              </a:rPr>
              <a:t>SNN Unit</a:t>
            </a:r>
          </a:p>
          <a:p>
            <a:endParaRPr lang="de-DE" sz="1800" b="1" dirty="0">
              <a:latin typeface="+mn-lt"/>
            </a:endParaRPr>
          </a:p>
          <a:p>
            <a:pPr algn="just"/>
            <a:r>
              <a:rPr lang="de-DE" sz="1800" dirty="0">
                <a:latin typeface="+mn-lt"/>
              </a:rPr>
              <a:t>Forschungsschwerpunkte:</a:t>
            </a:r>
          </a:p>
          <a:p>
            <a:pPr marL="285750" indent="-285750">
              <a:buFont typeface="Wingdings" panose="05000000000000000000" pitchFamily="2" charset="2"/>
              <a:buChar char="§"/>
            </a:pPr>
            <a:r>
              <a:rPr lang="de-DE" sz="1800" dirty="0">
                <a:latin typeface="+mn-lt"/>
              </a:rPr>
              <a:t>Theoretische und computergestützte Berechnungsmethoden und Herangehensweisen für Neurowissenschaft bzw. Neurotechnologie in Medizin und in Mensch-Maschine-Schnittstellenforschung</a:t>
            </a:r>
          </a:p>
          <a:p>
            <a:r>
              <a:rPr lang="de-DE" sz="1800" dirty="0">
                <a:latin typeface="+mn-lt"/>
                <a:sym typeface="Wingdings" panose="05000000000000000000" pitchFamily="2" charset="2"/>
              </a:rPr>
              <a:t> </a:t>
            </a:r>
            <a:r>
              <a:rPr lang="de-DE" sz="1800" dirty="0">
                <a:sym typeface="Wingdings" panose="05000000000000000000" pitchFamily="2" charset="2"/>
              </a:rPr>
              <a:t>Insbesondere interessiert an Korrelaten für selektive Aufmerksamkeit und</a:t>
            </a:r>
            <a:br>
              <a:rPr lang="de-DE" sz="1800" dirty="0">
                <a:sym typeface="Wingdings" panose="05000000000000000000" pitchFamily="2" charset="2"/>
              </a:rPr>
            </a:br>
            <a:r>
              <a:rPr lang="de-DE" sz="1800" dirty="0">
                <a:sym typeface="Wingdings" panose="05000000000000000000" pitchFamily="2" charset="2"/>
              </a:rPr>
              <a:t>     auditive Verarbeitung</a:t>
            </a:r>
          </a:p>
          <a:p>
            <a:pPr marL="285750" indent="-285750">
              <a:buFont typeface="Wingdings" panose="05000000000000000000" pitchFamily="2" charset="2"/>
              <a:buChar char="à"/>
            </a:pPr>
            <a:r>
              <a:rPr lang="de-DE" sz="1800" dirty="0">
                <a:latin typeface="+mn-lt"/>
                <a:sym typeface="Wingdings" panose="05000000000000000000" pitchFamily="2" charset="2"/>
              </a:rPr>
              <a:t>Angewandte Forschung um Hörgeräte bzw. Hörimplantate zu verbessern</a:t>
            </a:r>
          </a:p>
          <a:p>
            <a:pPr marL="285750" indent="-285750">
              <a:buFont typeface="Wingdings" panose="05000000000000000000" pitchFamily="2" charset="2"/>
              <a:buChar char="à"/>
            </a:pPr>
            <a:endParaRPr lang="de-DE" sz="1800" dirty="0">
              <a:latin typeface="+mn-lt"/>
            </a:endParaRPr>
          </a:p>
          <a:p>
            <a:pPr marL="285750" indent="-285750">
              <a:buFont typeface="Wingdings" panose="05000000000000000000" pitchFamily="2" charset="2"/>
              <a:buChar char="§"/>
            </a:pPr>
            <a:r>
              <a:rPr lang="de-DE" sz="1800" dirty="0">
                <a:latin typeface="+mn-lt"/>
                <a:sym typeface="Wingdings" panose="05000000000000000000" pitchFamily="2" charset="2"/>
              </a:rPr>
              <a:t>Methodischer Fokus auf Signalverarbeitung, computergestützter Modellierung und </a:t>
            </a:r>
            <a:r>
              <a:rPr lang="de-DE" sz="1800" dirty="0" err="1">
                <a:latin typeface="+mn-lt"/>
                <a:sym typeface="Wingdings" panose="05000000000000000000" pitchFamily="2" charset="2"/>
              </a:rPr>
              <a:t>neuroimaging</a:t>
            </a:r>
            <a:r>
              <a:rPr lang="de-DE" sz="1800" dirty="0">
                <a:latin typeface="+mn-lt"/>
                <a:sym typeface="Wingdings" panose="05000000000000000000" pitchFamily="2" charset="2"/>
              </a:rPr>
              <a:t> Techniken (Bildgebung/visuelle Darstellung der neuronalen Aktivität)</a:t>
            </a:r>
            <a:endParaRPr lang="de-DE" sz="1800" dirty="0">
              <a:latin typeface="+mn-lt"/>
            </a:endParaRPr>
          </a:p>
          <a:p>
            <a:pPr marL="285750" indent="-285750" algn="just">
              <a:buFont typeface="Wingdings" panose="05000000000000000000" pitchFamily="2" charset="2"/>
              <a:buChar char="§"/>
            </a:pPr>
            <a:endParaRPr lang="de-DE" sz="1800" dirty="0">
              <a:latin typeface="+mn-lt"/>
            </a:endParaRPr>
          </a:p>
          <a:p>
            <a:pPr algn="just"/>
            <a:r>
              <a:rPr lang="de-DE" sz="1800" dirty="0">
                <a:latin typeface="+mn-lt"/>
              </a:rPr>
              <a:t>Standorte:</a:t>
            </a:r>
          </a:p>
          <a:p>
            <a:pPr marL="285750" indent="-285750" algn="just">
              <a:buFont typeface="Wingdings" panose="05000000000000000000" pitchFamily="2" charset="2"/>
              <a:buChar char="§"/>
            </a:pPr>
            <a:r>
              <a:rPr lang="de-DE" sz="1800" dirty="0" err="1">
                <a:latin typeface="+mn-lt"/>
              </a:rPr>
              <a:t>htwsaar</a:t>
            </a:r>
            <a:r>
              <a:rPr lang="de-DE" sz="1800" dirty="0">
                <a:latin typeface="+mn-lt"/>
              </a:rPr>
              <a:t> Technikum, Saarbrücken</a:t>
            </a:r>
          </a:p>
          <a:p>
            <a:pPr marL="285750" indent="-285750" algn="just">
              <a:buFont typeface="Wingdings" panose="05000000000000000000" pitchFamily="2" charset="2"/>
              <a:buChar char="§"/>
            </a:pPr>
            <a:r>
              <a:rPr lang="de-DE" sz="1800" dirty="0">
                <a:latin typeface="+mn-lt"/>
              </a:rPr>
              <a:t>Universitätsklinikum des Saarlandes, Homburg</a:t>
            </a:r>
          </a:p>
          <a:p>
            <a:pPr marL="285750" indent="-285750" algn="just">
              <a:buFont typeface="Wingdings" panose="05000000000000000000" pitchFamily="2" charset="2"/>
              <a:buChar char="§"/>
            </a:pPr>
            <a:r>
              <a:rPr lang="de-DE" sz="1800" dirty="0">
                <a:latin typeface="+mn-lt"/>
              </a:rPr>
              <a:t>Leibniz Institut für Neue Materialien, Universität des Saarlandes</a:t>
            </a:r>
          </a:p>
          <a:p>
            <a:pPr marL="285750" indent="-285750" algn="just">
              <a:buFont typeface="Wingdings" panose="05000000000000000000" pitchFamily="2" charset="2"/>
              <a:buChar char="§"/>
            </a:pPr>
            <a:r>
              <a:rPr lang="de-DE" sz="1800" dirty="0" err="1">
                <a:latin typeface="+mn-lt"/>
              </a:rPr>
              <a:t>Bosenberg</a:t>
            </a:r>
            <a:r>
              <a:rPr lang="de-DE" sz="1800" dirty="0">
                <a:latin typeface="+mn-lt"/>
              </a:rPr>
              <a:t> Kliniken, St. Wendel </a:t>
            </a:r>
          </a:p>
          <a:p>
            <a:pPr marL="285750" indent="-285750" algn="just">
              <a:buFont typeface="Wingdings" panose="05000000000000000000" pitchFamily="2" charset="2"/>
              <a:buChar char="§"/>
            </a:pPr>
            <a:endParaRPr lang="de-DE" sz="1800" dirty="0">
              <a:latin typeface="+mn-lt"/>
            </a:endParaRPr>
          </a:p>
        </p:txBody>
      </p:sp>
    </p:spTree>
    <p:extLst>
      <p:ext uri="{BB962C8B-B14F-4D97-AF65-F5344CB8AC3E}">
        <p14:creationId xmlns:p14="http://schemas.microsoft.com/office/powerpoint/2010/main" val="40717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FD693525-6A64-4AC8-ADA6-4992827ABDEC}"/>
              </a:ext>
            </a:extLst>
          </p:cNvPr>
          <p:cNvSpPr>
            <a:spLocks noGrp="1"/>
          </p:cNvSpPr>
          <p:nvPr>
            <p:ph type="title"/>
          </p:nvPr>
        </p:nvSpPr>
        <p:spPr/>
        <p:txBody>
          <a:bodyPr/>
          <a:lstStyle/>
          <a:p>
            <a:r>
              <a:rPr lang="de-DE" dirty="0"/>
              <a:t>Pupillenantwort, Blickrichtungsanalyse</a:t>
            </a:r>
          </a:p>
        </p:txBody>
      </p:sp>
      <p:pic>
        <p:nvPicPr>
          <p:cNvPr id="8" name="Inhaltsplatzhalter 7">
            <a:extLst>
              <a:ext uri="{FF2B5EF4-FFF2-40B4-BE49-F238E27FC236}">
                <a16:creationId xmlns:a16="http://schemas.microsoft.com/office/drawing/2014/main" xmlns="" id="{B6F0968D-EB86-43EF-95F6-4EF1B8DD52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8146" y="2222500"/>
            <a:ext cx="4038600" cy="3028950"/>
          </a:xfrm>
        </p:spPr>
      </p:pic>
      <p:pic>
        <p:nvPicPr>
          <p:cNvPr id="10" name="Inhaltsplatzhalter 9">
            <a:extLst>
              <a:ext uri="{FF2B5EF4-FFF2-40B4-BE49-F238E27FC236}">
                <a16:creationId xmlns:a16="http://schemas.microsoft.com/office/drawing/2014/main" xmlns="" id="{28A448F0-4B12-45F9-8FE5-60FE7B1A02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22500"/>
            <a:ext cx="4038600" cy="3028950"/>
          </a:xfrm>
        </p:spPr>
      </p:pic>
      <p:sp>
        <p:nvSpPr>
          <p:cNvPr id="11" name="Rechteck 10">
            <a:extLst>
              <a:ext uri="{FF2B5EF4-FFF2-40B4-BE49-F238E27FC236}">
                <a16:creationId xmlns:a16="http://schemas.microsoft.com/office/drawing/2014/main" xmlns="" id="{5A56AADC-0864-4124-A8B8-18A9F61CACB8}"/>
              </a:ext>
            </a:extLst>
          </p:cNvPr>
          <p:cNvSpPr/>
          <p:nvPr/>
        </p:nvSpPr>
        <p:spPr>
          <a:xfrm>
            <a:off x="1655378" y="5251450"/>
            <a:ext cx="2391104" cy="400110"/>
          </a:xfrm>
          <a:prstGeom prst="rect">
            <a:avLst/>
          </a:prstGeom>
        </p:spPr>
        <p:txBody>
          <a:bodyPr wrap="square">
            <a:spAutoFit/>
          </a:bodyPr>
          <a:lstStyle/>
          <a:p>
            <a:r>
              <a:rPr lang="en-US" dirty="0" err="1"/>
              <a:t>Vor</a:t>
            </a:r>
            <a:r>
              <a:rPr lang="en-US" dirty="0"/>
              <a:t>  Interpolation</a:t>
            </a:r>
            <a:endParaRPr lang="de-DE" dirty="0"/>
          </a:p>
        </p:txBody>
      </p:sp>
      <p:sp>
        <p:nvSpPr>
          <p:cNvPr id="12" name="Rechteck 11">
            <a:extLst>
              <a:ext uri="{FF2B5EF4-FFF2-40B4-BE49-F238E27FC236}">
                <a16:creationId xmlns:a16="http://schemas.microsoft.com/office/drawing/2014/main" xmlns="" id="{CA0C79DD-5E84-4E22-8256-6FBA14093D28}"/>
              </a:ext>
            </a:extLst>
          </p:cNvPr>
          <p:cNvSpPr/>
          <p:nvPr/>
        </p:nvSpPr>
        <p:spPr>
          <a:xfrm>
            <a:off x="5171092" y="5237217"/>
            <a:ext cx="4572000" cy="400110"/>
          </a:xfrm>
          <a:prstGeom prst="rect">
            <a:avLst/>
          </a:prstGeom>
        </p:spPr>
        <p:txBody>
          <a:bodyPr>
            <a:spAutoFit/>
          </a:bodyPr>
          <a:lstStyle/>
          <a:p>
            <a:r>
              <a:rPr lang="en-US" dirty="0"/>
              <a:t> </a:t>
            </a:r>
            <a:r>
              <a:rPr lang="en-US" dirty="0" err="1"/>
              <a:t>Nach</a:t>
            </a:r>
            <a:r>
              <a:rPr lang="en-US" dirty="0"/>
              <a:t> Spline Interpolation</a:t>
            </a:r>
            <a:endParaRPr lang="de-DE" dirty="0"/>
          </a:p>
        </p:txBody>
      </p:sp>
    </p:spTree>
    <p:extLst>
      <p:ext uri="{BB962C8B-B14F-4D97-AF65-F5344CB8AC3E}">
        <p14:creationId xmlns:p14="http://schemas.microsoft.com/office/powerpoint/2010/main" val="350809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xmlns="" id="{3748A5A8-B2F3-4BC2-9752-6F3A8048F654}"/>
              </a:ext>
            </a:extLst>
          </p:cNvPr>
          <p:cNvSpPr>
            <a:spLocks noGrp="1"/>
          </p:cNvSpPr>
          <p:nvPr>
            <p:ph type="title" sz="quarter"/>
          </p:nvPr>
        </p:nvSpPr>
        <p:spPr/>
        <p:txBody>
          <a:bodyPr/>
          <a:lstStyle/>
          <a:p>
            <a:r>
              <a:rPr lang="de-DE" dirty="0"/>
              <a:t>Pupillenantwort, Blickrichtungsanalyse</a:t>
            </a:r>
          </a:p>
        </p:txBody>
      </p:sp>
      <p:pic>
        <p:nvPicPr>
          <p:cNvPr id="11" name="Inhaltsplatzhalter 10">
            <a:extLst>
              <a:ext uri="{FF2B5EF4-FFF2-40B4-BE49-F238E27FC236}">
                <a16:creationId xmlns:a16="http://schemas.microsoft.com/office/drawing/2014/main" xmlns="" id="{86B3FE0D-D8EA-45E1-9B36-DA666537F22D}"/>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12800" y="1165225"/>
            <a:ext cx="3327400" cy="2495550"/>
          </a:xfrm>
        </p:spPr>
      </p:pic>
      <p:pic>
        <p:nvPicPr>
          <p:cNvPr id="13" name="Inhaltsplatzhalter 12">
            <a:extLst>
              <a:ext uri="{FF2B5EF4-FFF2-40B4-BE49-F238E27FC236}">
                <a16:creationId xmlns:a16="http://schemas.microsoft.com/office/drawing/2014/main" xmlns="" id="{79B72B31-10BB-466D-ADD3-9DBC2B41B684}"/>
              </a:ext>
            </a:extLst>
          </p:cNvPr>
          <p:cNvPicPr>
            <a:picLocks noGrp="1" noChangeAspect="1"/>
          </p:cNvPicPr>
          <p:nvPr>
            <p:ph sz="quarter" idx="2"/>
          </p:nvPr>
        </p:nvPicPr>
        <p:blipFill>
          <a:blip r:embed="rId3" cstate="print">
            <a:extLst>
              <a:ext uri="{28A0092B-C50C-407E-A947-70E740481C1C}">
                <a14:useLocalDpi xmlns:a14="http://schemas.microsoft.com/office/drawing/2010/main" val="0"/>
              </a:ext>
            </a:extLst>
          </a:blip>
          <a:stretch>
            <a:fillRect/>
          </a:stretch>
        </p:blipFill>
        <p:spPr>
          <a:xfrm>
            <a:off x="5003800" y="1165225"/>
            <a:ext cx="3327400" cy="2495550"/>
          </a:xfrm>
        </p:spPr>
      </p:pic>
      <p:pic>
        <p:nvPicPr>
          <p:cNvPr id="15" name="Inhaltsplatzhalter 14">
            <a:extLst>
              <a:ext uri="{FF2B5EF4-FFF2-40B4-BE49-F238E27FC236}">
                <a16:creationId xmlns:a16="http://schemas.microsoft.com/office/drawing/2014/main" xmlns="" id="{60D6AC16-AD03-43A4-8BE3-2279D79E3446}"/>
              </a:ext>
            </a:extLst>
          </p:cNvPr>
          <p:cNvPicPr>
            <a:picLocks noGrp="1" noChangeAspect="1"/>
          </p:cNvPicPr>
          <p:nvPr>
            <p:ph sz="quarter" idx="3"/>
          </p:nvPr>
        </p:nvPicPr>
        <p:blipFill>
          <a:blip r:embed="rId4" cstate="print">
            <a:extLst>
              <a:ext uri="{28A0092B-C50C-407E-A947-70E740481C1C}">
                <a14:useLocalDpi xmlns:a14="http://schemas.microsoft.com/office/drawing/2010/main" val="0"/>
              </a:ext>
            </a:extLst>
          </a:blip>
          <a:stretch>
            <a:fillRect/>
          </a:stretch>
        </p:blipFill>
        <p:spPr>
          <a:xfrm>
            <a:off x="812800" y="3813175"/>
            <a:ext cx="3327400" cy="2495550"/>
          </a:xfrm>
        </p:spPr>
      </p:pic>
      <p:pic>
        <p:nvPicPr>
          <p:cNvPr id="17" name="Inhaltsplatzhalter 16">
            <a:extLst>
              <a:ext uri="{FF2B5EF4-FFF2-40B4-BE49-F238E27FC236}">
                <a16:creationId xmlns:a16="http://schemas.microsoft.com/office/drawing/2014/main" xmlns="" id="{0D55C215-5608-42FB-9BB3-2196B21415B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5003800" y="3813175"/>
            <a:ext cx="3327400" cy="2495550"/>
          </a:xfrm>
        </p:spPr>
      </p:pic>
    </p:spTree>
    <p:extLst>
      <p:ext uri="{BB962C8B-B14F-4D97-AF65-F5344CB8AC3E}">
        <p14:creationId xmlns:p14="http://schemas.microsoft.com/office/powerpoint/2010/main" val="1571091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xmlns="" id="{2C3E2945-DB61-4444-BBAB-91E31CFAFA22}"/>
              </a:ext>
            </a:extLst>
          </p:cNvPr>
          <p:cNvSpPr>
            <a:spLocks noGrp="1"/>
          </p:cNvSpPr>
          <p:nvPr>
            <p:ph type="title"/>
          </p:nvPr>
        </p:nvSpPr>
        <p:spPr/>
        <p:txBody>
          <a:bodyPr/>
          <a:lstStyle/>
          <a:p>
            <a:r>
              <a:rPr lang="de-DE" dirty="0"/>
              <a:t>Ausblick auf die Bachelor Arbeit</a:t>
            </a:r>
          </a:p>
        </p:txBody>
      </p:sp>
      <p:sp>
        <p:nvSpPr>
          <p:cNvPr id="4" name="Inhaltsplatzhalter 3">
            <a:extLst>
              <a:ext uri="{FF2B5EF4-FFF2-40B4-BE49-F238E27FC236}">
                <a16:creationId xmlns:a16="http://schemas.microsoft.com/office/drawing/2014/main" xmlns="" id="{C22D5585-799E-4362-882D-2579B180F63A}"/>
              </a:ext>
            </a:extLst>
          </p:cNvPr>
          <p:cNvSpPr>
            <a:spLocks noGrp="1"/>
          </p:cNvSpPr>
          <p:nvPr>
            <p:ph idx="1"/>
          </p:nvPr>
        </p:nvSpPr>
        <p:spPr/>
        <p:txBody>
          <a:bodyPr/>
          <a:lstStyle/>
          <a:p>
            <a:r>
              <a:rPr lang="de-DE" sz="2000" dirty="0"/>
              <a:t>Die im Praktikum entwickelten Programme wurden zur Auswertung einer neuen Studie unter realen Bedingungen verwendet</a:t>
            </a:r>
          </a:p>
          <a:p>
            <a:pPr marL="0" indent="0">
              <a:buNone/>
            </a:pPr>
            <a:r>
              <a:rPr lang="de-DE" sz="2000" dirty="0"/>
              <a:t>  </a:t>
            </a:r>
          </a:p>
          <a:p>
            <a:pPr marL="0" indent="0">
              <a:buNone/>
            </a:pPr>
            <a:endParaRPr lang="de-DE" sz="2000" dirty="0"/>
          </a:p>
          <a:p>
            <a:pPr marL="0" indent="0">
              <a:buNone/>
            </a:pPr>
            <a:r>
              <a:rPr lang="de-DE" sz="2000" dirty="0"/>
              <a:t>     </a:t>
            </a:r>
            <a:r>
              <a:rPr lang="de-DE" sz="2000" u="sng" dirty="0"/>
              <a:t>Aktuell</a:t>
            </a:r>
          </a:p>
          <a:p>
            <a:r>
              <a:rPr lang="de-DE" sz="2000" dirty="0"/>
              <a:t>Analyse von objektiven Zusammenhängen der verschiedenen Biosignale miteinander sowie mit den subjektiven Einschätzungen der Testpersonen in verschiedenen Situationen der Studie</a:t>
            </a:r>
          </a:p>
          <a:p>
            <a:endParaRPr lang="de-DE" dirty="0"/>
          </a:p>
        </p:txBody>
      </p:sp>
    </p:spTree>
    <p:extLst>
      <p:ext uri="{BB962C8B-B14F-4D97-AF65-F5344CB8AC3E}">
        <p14:creationId xmlns:p14="http://schemas.microsoft.com/office/powerpoint/2010/main" val="3119000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r>
              <a:rPr lang="de-DE" sz="4800" b="1" dirty="0" smtClean="0">
                <a:solidFill>
                  <a:srgbClr val="0070C0"/>
                </a:solidFill>
              </a:rPr>
              <a:t>Studie:</a:t>
            </a:r>
            <a:endParaRPr lang="de-DE" sz="4800" b="1" dirty="0">
              <a:solidFill>
                <a:srgbClr val="0070C0"/>
              </a:solidFill>
            </a:endParaRPr>
          </a:p>
          <a:p>
            <a:pPr marL="0" indent="0" algn="ctr">
              <a:buNone/>
            </a:pPr>
            <a:r>
              <a:rPr lang="de-DE" sz="4800" b="1" dirty="0">
                <a:solidFill>
                  <a:srgbClr val="0070C0"/>
                </a:solidFill>
              </a:rPr>
              <a:t> </a:t>
            </a:r>
            <a:r>
              <a:rPr lang="de-DE" sz="4800" b="1" dirty="0" err="1">
                <a:solidFill>
                  <a:srgbClr val="0070C0"/>
                </a:solidFill>
              </a:rPr>
              <a:t>Objective</a:t>
            </a:r>
            <a:r>
              <a:rPr lang="de-DE" sz="4800" b="1" dirty="0">
                <a:solidFill>
                  <a:srgbClr val="0070C0"/>
                </a:solidFill>
              </a:rPr>
              <a:t> </a:t>
            </a:r>
            <a:r>
              <a:rPr lang="de-DE" sz="4800" b="1" dirty="0" err="1">
                <a:solidFill>
                  <a:srgbClr val="0070C0"/>
                </a:solidFill>
              </a:rPr>
              <a:t>estimation</a:t>
            </a:r>
            <a:r>
              <a:rPr lang="de-DE" sz="4800" b="1" dirty="0">
                <a:solidFill>
                  <a:srgbClr val="0070C0"/>
                </a:solidFill>
              </a:rPr>
              <a:t> </a:t>
            </a:r>
            <a:r>
              <a:rPr lang="de-DE" sz="4800" b="1" dirty="0" err="1">
                <a:solidFill>
                  <a:srgbClr val="0070C0"/>
                </a:solidFill>
              </a:rPr>
              <a:t>of</a:t>
            </a:r>
            <a:r>
              <a:rPr lang="de-DE" sz="4800" b="1" dirty="0">
                <a:solidFill>
                  <a:srgbClr val="0070C0"/>
                </a:solidFill>
              </a:rPr>
              <a:t> </a:t>
            </a:r>
            <a:r>
              <a:rPr lang="de-DE" sz="4800" b="1" dirty="0" err="1">
                <a:solidFill>
                  <a:srgbClr val="0070C0"/>
                </a:solidFill>
              </a:rPr>
              <a:t>Attentional</a:t>
            </a:r>
            <a:r>
              <a:rPr lang="de-DE" sz="4800" b="1" dirty="0">
                <a:solidFill>
                  <a:srgbClr val="0070C0"/>
                </a:solidFill>
              </a:rPr>
              <a:t> </a:t>
            </a:r>
            <a:r>
              <a:rPr lang="de-DE" sz="4800" b="1" dirty="0" err="1">
                <a:solidFill>
                  <a:srgbClr val="0070C0"/>
                </a:solidFill>
              </a:rPr>
              <a:t>Effort</a:t>
            </a:r>
            <a:r>
              <a:rPr lang="de-DE" sz="4800" b="1" dirty="0">
                <a:solidFill>
                  <a:srgbClr val="0070C0"/>
                </a:solidFill>
              </a:rPr>
              <a:t> </a:t>
            </a:r>
            <a:r>
              <a:rPr lang="de-DE" sz="4800" b="1" dirty="0" err="1">
                <a:solidFill>
                  <a:srgbClr val="0070C0"/>
                </a:solidFill>
              </a:rPr>
              <a:t>Correlates</a:t>
            </a:r>
            <a:r>
              <a:rPr lang="de-DE" sz="4800" b="1" dirty="0">
                <a:solidFill>
                  <a:srgbClr val="0070C0"/>
                </a:solidFill>
              </a:rPr>
              <a:t> in a multimodal </a:t>
            </a:r>
            <a:r>
              <a:rPr lang="de-DE" sz="4800" b="1" dirty="0" err="1">
                <a:solidFill>
                  <a:srgbClr val="0070C0"/>
                </a:solidFill>
              </a:rPr>
              <a:t>interactive</a:t>
            </a:r>
            <a:r>
              <a:rPr lang="de-DE" sz="4800" b="1" dirty="0">
                <a:solidFill>
                  <a:srgbClr val="0070C0"/>
                </a:solidFill>
              </a:rPr>
              <a:t> </a:t>
            </a:r>
            <a:r>
              <a:rPr lang="de-DE" sz="4800" b="1" dirty="0" err="1">
                <a:solidFill>
                  <a:srgbClr val="0070C0"/>
                </a:solidFill>
              </a:rPr>
              <a:t>driving</a:t>
            </a:r>
            <a:r>
              <a:rPr lang="de-DE" sz="4800" b="1" dirty="0">
                <a:solidFill>
                  <a:srgbClr val="0070C0"/>
                </a:solidFill>
              </a:rPr>
              <a:t> </a:t>
            </a:r>
            <a:r>
              <a:rPr lang="de-DE" sz="4800" b="1" dirty="0" err="1">
                <a:solidFill>
                  <a:srgbClr val="0070C0"/>
                </a:solidFill>
              </a:rPr>
              <a:t>environment</a:t>
            </a:r>
            <a:endParaRPr lang="de-DE" sz="4800" b="1" dirty="0">
              <a:solidFill>
                <a:srgbClr val="0070C0"/>
              </a:solidFill>
            </a:endParaRPr>
          </a:p>
        </p:txBody>
      </p:sp>
    </p:spTree>
    <p:extLst>
      <p:ext uri="{BB962C8B-B14F-4D97-AF65-F5344CB8AC3E}">
        <p14:creationId xmlns:p14="http://schemas.microsoft.com/office/powerpoint/2010/main" val="1143462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97953" y="1100220"/>
            <a:ext cx="8220661" cy="5632311"/>
          </a:xfrm>
          <a:prstGeom prst="rect">
            <a:avLst/>
          </a:prstGeom>
          <a:noFill/>
        </p:spPr>
        <p:txBody>
          <a:bodyPr wrap="square" rtlCol="0">
            <a:spAutoFit/>
          </a:bodyPr>
          <a:lstStyle/>
          <a:p>
            <a:pPr>
              <a:lnSpc>
                <a:spcPct val="150000"/>
              </a:lnSpc>
            </a:pPr>
            <a:r>
              <a:rPr lang="de-DE" b="1" dirty="0"/>
              <a:t>Fragestellung</a:t>
            </a:r>
            <a:r>
              <a:rPr lang="de-DE" dirty="0"/>
              <a:t>: </a:t>
            </a:r>
          </a:p>
          <a:p>
            <a:pPr>
              <a:lnSpc>
                <a:spcPct val="150000"/>
              </a:lnSpc>
            </a:pPr>
            <a:r>
              <a:rPr lang="de-DE" dirty="0"/>
              <a:t>Gibt es bei verschiedener auditiver Wahrnehmung von </a:t>
            </a:r>
            <a:r>
              <a:rPr lang="de-DE" dirty="0" smtClean="0"/>
              <a:t>Zahlenfolgen </a:t>
            </a:r>
            <a:r>
              <a:rPr lang="de-DE" dirty="0"/>
              <a:t>Unterschiede im „</a:t>
            </a:r>
            <a:r>
              <a:rPr lang="de-DE" dirty="0" err="1"/>
              <a:t>Attentional</a:t>
            </a:r>
            <a:r>
              <a:rPr lang="de-DE" dirty="0"/>
              <a:t> </a:t>
            </a:r>
            <a:r>
              <a:rPr lang="de-DE" dirty="0" err="1"/>
              <a:t>Effort</a:t>
            </a:r>
            <a:r>
              <a:rPr lang="de-DE" dirty="0"/>
              <a:t>“ </a:t>
            </a:r>
            <a:r>
              <a:rPr lang="de-DE" dirty="0" smtClean="0"/>
              <a:t>?</a:t>
            </a:r>
          </a:p>
          <a:p>
            <a:pPr>
              <a:lnSpc>
                <a:spcPct val="150000"/>
              </a:lnSpc>
            </a:pPr>
            <a:r>
              <a:rPr lang="de-DE" dirty="0" smtClean="0"/>
              <a:t>-&gt; Spracherkennungssystem in einem Fahrzeug</a:t>
            </a:r>
          </a:p>
          <a:p>
            <a:pPr>
              <a:lnSpc>
                <a:spcPct val="150000"/>
              </a:lnSpc>
            </a:pPr>
            <a:endParaRPr lang="de-DE" dirty="0" smtClean="0"/>
          </a:p>
          <a:p>
            <a:pPr>
              <a:lnSpc>
                <a:spcPct val="150000"/>
              </a:lnSpc>
            </a:pPr>
            <a:r>
              <a:rPr lang="de-DE" b="1" dirty="0" smtClean="0"/>
              <a:t>Zahlenfolge </a:t>
            </a:r>
            <a:r>
              <a:rPr lang="de-DE" sz="1100" dirty="0" smtClean="0"/>
              <a:t>[1],[2]</a:t>
            </a:r>
            <a:r>
              <a:rPr lang="de-DE" b="1" dirty="0" smtClean="0"/>
              <a:t>: </a:t>
            </a:r>
          </a:p>
          <a:p>
            <a:pPr>
              <a:lnSpc>
                <a:spcPct val="150000"/>
              </a:lnSpc>
            </a:pPr>
            <a:r>
              <a:rPr lang="de-DE" dirty="0" smtClean="0"/>
              <a:t>12 Ziffern, Vermeidung von „Schnapszahlen“ und Zahlenfolgen</a:t>
            </a:r>
          </a:p>
          <a:p>
            <a:pPr>
              <a:lnSpc>
                <a:spcPct val="150000"/>
              </a:lnSpc>
            </a:pPr>
            <a:r>
              <a:rPr lang="de-DE" dirty="0" smtClean="0"/>
              <a:t>Bedingungen: Gruppiert, seriell, intuitiv gruppiert</a:t>
            </a:r>
          </a:p>
          <a:p>
            <a:pPr>
              <a:lnSpc>
                <a:spcPct val="150000"/>
              </a:lnSpc>
            </a:pPr>
            <a:endParaRPr lang="de-DE" dirty="0"/>
          </a:p>
          <a:p>
            <a:pPr>
              <a:lnSpc>
                <a:spcPct val="150000"/>
              </a:lnSpc>
            </a:pPr>
            <a:r>
              <a:rPr lang="de-DE" b="1" dirty="0" smtClean="0"/>
              <a:t>Datenakquise Vitalparameter: </a:t>
            </a:r>
          </a:p>
          <a:p>
            <a:pPr>
              <a:lnSpc>
                <a:spcPct val="150000"/>
              </a:lnSpc>
            </a:pPr>
            <a:r>
              <a:rPr lang="de-DE" dirty="0" smtClean="0"/>
              <a:t>EKG, </a:t>
            </a:r>
            <a:r>
              <a:rPr lang="de-DE" dirty="0"/>
              <a:t>EEG, Hautantwort, Puls, Dilation der Pupille </a:t>
            </a:r>
          </a:p>
          <a:p>
            <a:pPr>
              <a:lnSpc>
                <a:spcPct val="150000"/>
              </a:lnSpc>
            </a:pPr>
            <a:endParaRPr lang="de-DE" b="1" dirty="0" smtClean="0"/>
          </a:p>
        </p:txBody>
      </p:sp>
      <p:sp>
        <p:nvSpPr>
          <p:cNvPr id="5" name="Titel 2">
            <a:extLst>
              <a:ext uri="{FF2B5EF4-FFF2-40B4-BE49-F238E27FC236}">
                <a16:creationId xmlns:a16="http://schemas.microsoft.com/office/drawing/2014/main" xmlns=""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Tree>
    <p:extLst>
      <p:ext uri="{BB962C8B-B14F-4D97-AF65-F5344CB8AC3E}">
        <p14:creationId xmlns:p14="http://schemas.microsoft.com/office/powerpoint/2010/main" val="1351437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97951" y="1279316"/>
            <a:ext cx="8220661" cy="3323987"/>
          </a:xfrm>
          <a:prstGeom prst="rect">
            <a:avLst/>
          </a:prstGeom>
          <a:noFill/>
        </p:spPr>
        <p:txBody>
          <a:bodyPr wrap="square" rtlCol="0">
            <a:spAutoFit/>
          </a:bodyPr>
          <a:lstStyle/>
          <a:p>
            <a:pPr>
              <a:lnSpc>
                <a:spcPct val="150000"/>
              </a:lnSpc>
            </a:pPr>
            <a:r>
              <a:rPr lang="de-DE" b="1" dirty="0" smtClean="0"/>
              <a:t>Trigger: </a:t>
            </a:r>
          </a:p>
          <a:p>
            <a:pPr>
              <a:lnSpc>
                <a:spcPct val="150000"/>
              </a:lnSpc>
            </a:pPr>
            <a:endParaRPr lang="de-DE" dirty="0"/>
          </a:p>
          <a:p>
            <a:pPr marL="342900" indent="-342900">
              <a:lnSpc>
                <a:spcPct val="150000"/>
              </a:lnSpc>
              <a:buFont typeface="Arial" charset="0"/>
              <a:buChar char="•"/>
            </a:pPr>
            <a:r>
              <a:rPr lang="de-DE" dirty="0"/>
              <a:t>8: Neue Zahlenfolge wird angezeigt </a:t>
            </a:r>
          </a:p>
          <a:p>
            <a:pPr marL="342900" indent="-342900">
              <a:lnSpc>
                <a:spcPct val="150000"/>
              </a:lnSpc>
              <a:buFont typeface="Arial" charset="0"/>
              <a:buChar char="•"/>
            </a:pPr>
            <a:r>
              <a:rPr lang="de-DE" dirty="0"/>
              <a:t>4</a:t>
            </a:r>
            <a:r>
              <a:rPr lang="de-DE" dirty="0" smtClean="0"/>
              <a:t>: Proband </a:t>
            </a:r>
            <a:r>
              <a:rPr lang="de-DE" dirty="0"/>
              <a:t>diktiert Zahlenfolge</a:t>
            </a:r>
          </a:p>
          <a:p>
            <a:pPr marL="342900" indent="-342900">
              <a:lnSpc>
                <a:spcPct val="150000"/>
              </a:lnSpc>
              <a:buFont typeface="Arial" charset="0"/>
              <a:buChar char="•"/>
            </a:pPr>
            <a:r>
              <a:rPr lang="de-DE" dirty="0"/>
              <a:t>2: Beginn Wiederholung der Zahlenfolge vom Spracherkennungssystem</a:t>
            </a:r>
            <a:endParaRPr lang="de-DE" b="1" dirty="0"/>
          </a:p>
          <a:p>
            <a:pPr marL="342900" indent="-342900">
              <a:lnSpc>
                <a:spcPct val="150000"/>
              </a:lnSpc>
              <a:buFont typeface="Arial" charset="0"/>
              <a:buChar char="•"/>
            </a:pPr>
            <a:r>
              <a:rPr lang="de-DE" dirty="0" smtClean="0"/>
              <a:t>1: </a:t>
            </a:r>
            <a:r>
              <a:rPr lang="de-DE" dirty="0"/>
              <a:t>Beginn und Ende einer Ausgabe des Spracherkennungssystem </a:t>
            </a:r>
          </a:p>
        </p:txBody>
      </p:sp>
      <p:sp>
        <p:nvSpPr>
          <p:cNvPr id="5" name="Titel 2">
            <a:extLst>
              <a:ext uri="{FF2B5EF4-FFF2-40B4-BE49-F238E27FC236}">
                <a16:creationId xmlns:a16="http://schemas.microsoft.com/office/drawing/2014/main" xmlns=""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Tree>
    <p:extLst>
      <p:ext uri="{BB962C8B-B14F-4D97-AF65-F5344CB8AC3E}">
        <p14:creationId xmlns:p14="http://schemas.microsoft.com/office/powerpoint/2010/main" val="4124239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a:extLst>
              <a:ext uri="{FF2B5EF4-FFF2-40B4-BE49-F238E27FC236}">
                <a16:creationId xmlns:a16="http://schemas.microsoft.com/office/drawing/2014/main" xmlns=""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
        <p:nvSpPr>
          <p:cNvPr id="2" name="Textfeld 1"/>
          <p:cNvSpPr txBox="1"/>
          <p:nvPr/>
        </p:nvSpPr>
        <p:spPr>
          <a:xfrm>
            <a:off x="663637" y="1085611"/>
            <a:ext cx="2964934" cy="707886"/>
          </a:xfrm>
          <a:prstGeom prst="rect">
            <a:avLst/>
          </a:prstGeom>
          <a:solidFill>
            <a:schemeClr val="accent3"/>
          </a:solidFill>
        </p:spPr>
        <p:txBody>
          <a:bodyPr wrap="square" rtlCol="0">
            <a:spAutoFit/>
          </a:bodyPr>
          <a:lstStyle/>
          <a:p>
            <a:r>
              <a:rPr lang="de-DE" dirty="0" smtClean="0"/>
              <a:t>8: Neue Zahlenfolge </a:t>
            </a:r>
          </a:p>
          <a:p>
            <a:r>
              <a:rPr lang="de-DE" dirty="0" smtClean="0"/>
              <a:t>4: Nummer Proband </a:t>
            </a:r>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10067" t="2895" r="8005" b="2640"/>
          <a:stretch/>
        </p:blipFill>
        <p:spPr>
          <a:xfrm>
            <a:off x="-2" y="1895434"/>
            <a:ext cx="9033657" cy="4963888"/>
          </a:xfrm>
          <a:prstGeom prst="rect">
            <a:avLst/>
          </a:prstGeom>
        </p:spPr>
      </p:pic>
      <p:sp>
        <p:nvSpPr>
          <p:cNvPr id="4" name="Textfeld 3"/>
          <p:cNvSpPr txBox="1"/>
          <p:nvPr/>
        </p:nvSpPr>
        <p:spPr>
          <a:xfrm>
            <a:off x="3628571" y="1085611"/>
            <a:ext cx="4484914" cy="1015663"/>
          </a:xfrm>
          <a:prstGeom prst="rect">
            <a:avLst/>
          </a:prstGeom>
          <a:noFill/>
        </p:spPr>
        <p:txBody>
          <a:bodyPr wrap="square" rtlCol="0">
            <a:spAutoFit/>
          </a:bodyPr>
          <a:lstStyle/>
          <a:p>
            <a:r>
              <a:rPr lang="de-DE" dirty="0"/>
              <a:t>2: Nummer System </a:t>
            </a:r>
          </a:p>
          <a:p>
            <a:r>
              <a:rPr lang="de-DE" dirty="0"/>
              <a:t>1: System</a:t>
            </a:r>
          </a:p>
          <a:p>
            <a:endParaRPr lang="de-DE" dirty="0"/>
          </a:p>
        </p:txBody>
      </p:sp>
    </p:spTree>
    <p:extLst>
      <p:ext uri="{BB962C8B-B14F-4D97-AF65-F5344CB8AC3E}">
        <p14:creationId xmlns:p14="http://schemas.microsoft.com/office/powerpoint/2010/main" val="3712700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82410" y="1131595"/>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2410" y="1736694"/>
            <a:ext cx="4498677" cy="2530506"/>
          </a:xfrm>
          <a:prstGeom prst="rect">
            <a:avLst/>
          </a:prstGeom>
        </p:spPr>
      </p:pic>
      <p:sp>
        <p:nvSpPr>
          <p:cNvPr id="8" name="Textfeld 7"/>
          <p:cNvSpPr txBox="1"/>
          <p:nvPr/>
        </p:nvSpPr>
        <p:spPr>
          <a:xfrm>
            <a:off x="832352" y="5032163"/>
            <a:ext cx="6684713" cy="1477328"/>
          </a:xfrm>
          <a:prstGeom prst="rect">
            <a:avLst/>
          </a:prstGeom>
          <a:noFill/>
        </p:spPr>
        <p:txBody>
          <a:bodyPr wrap="square" rtlCol="0">
            <a:spAutoFit/>
          </a:bodyPr>
          <a:lstStyle/>
          <a:p>
            <a:r>
              <a:rPr lang="de-DE" dirty="0"/>
              <a:t>Beispiel Darstellungen der Zahlenfolgen:</a:t>
            </a:r>
          </a:p>
          <a:p>
            <a:r>
              <a:rPr lang="de-DE" dirty="0"/>
              <a:t> </a:t>
            </a:r>
          </a:p>
          <a:p>
            <a:r>
              <a:rPr lang="de-DE" dirty="0"/>
              <a:t>Gruppiert: 35|24|38|19|42|75</a:t>
            </a:r>
          </a:p>
          <a:p>
            <a:r>
              <a:rPr lang="de-DE" dirty="0"/>
              <a:t>Seriell: 8 5 9 2 1 5 8 2 4 3 6 8</a:t>
            </a:r>
          </a:p>
          <a:p>
            <a:r>
              <a:rPr lang="de-DE" dirty="0"/>
              <a:t>Intuitiv gruppiert: 6 1 5 7 6 4 9 8 1 6 9 2</a:t>
            </a:r>
          </a:p>
        </p:txBody>
      </p:sp>
      <p:pic>
        <p:nvPicPr>
          <p:cNvPr id="2" name="Grafik 1"/>
          <p:cNvPicPr>
            <a:picLocks noChangeAspect="1"/>
          </p:cNvPicPr>
          <p:nvPr/>
        </p:nvPicPr>
        <p:blipFill rotWithShape="1">
          <a:blip r:embed="rId4" cstate="print">
            <a:extLst>
              <a:ext uri="{28A0092B-C50C-407E-A947-70E740481C1C}">
                <a14:useLocalDpi xmlns:a14="http://schemas.microsoft.com/office/drawing/2010/main" val="0"/>
              </a:ext>
            </a:extLst>
          </a:blip>
          <a:srcRect l="7776" t="18790" r="25755" b="9801"/>
          <a:stretch/>
        </p:blipFill>
        <p:spPr>
          <a:xfrm rot="10800000">
            <a:off x="5239717" y="1988111"/>
            <a:ext cx="3771322" cy="2279090"/>
          </a:xfrm>
          <a:prstGeom prst="rect">
            <a:avLst/>
          </a:prstGeom>
        </p:spPr>
      </p:pic>
      <p:sp>
        <p:nvSpPr>
          <p:cNvPr id="3" name="Ellipse 2"/>
          <p:cNvSpPr/>
          <p:nvPr/>
        </p:nvSpPr>
        <p:spPr bwMode="auto">
          <a:xfrm>
            <a:off x="2631748" y="3001947"/>
            <a:ext cx="924252" cy="670167"/>
          </a:xfrm>
          <a:prstGeom prst="ellipse">
            <a:avLst/>
          </a:prstGeom>
          <a:noFill/>
          <a:ln w="952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cxnSp>
        <p:nvCxnSpPr>
          <p:cNvPr id="10" name="Gerade Verbindung 9"/>
          <p:cNvCxnSpPr>
            <a:stCxn id="3" idx="6"/>
          </p:cNvCxnSpPr>
          <p:nvPr/>
        </p:nvCxnSpPr>
        <p:spPr bwMode="auto">
          <a:xfrm flipV="1">
            <a:off x="3556000" y="3337030"/>
            <a:ext cx="1683717" cy="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354234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560310" y="1063696"/>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l="22917" t="7300" b="18519"/>
          <a:stretch/>
        </p:blipFill>
        <p:spPr>
          <a:xfrm rot="16200000">
            <a:off x="184415" y="2597301"/>
            <a:ext cx="2637681" cy="1427829"/>
          </a:xfrm>
          <a:prstGeom prst="rect">
            <a:avLst/>
          </a:prstGeom>
        </p:spPr>
      </p:pic>
      <p:pic>
        <p:nvPicPr>
          <p:cNvPr id="8" name="Grafik 7"/>
          <p:cNvPicPr>
            <a:picLocks noChangeAspect="1"/>
          </p:cNvPicPr>
          <p:nvPr/>
        </p:nvPicPr>
        <p:blipFill rotWithShape="1">
          <a:blip r:embed="rId4" cstate="print">
            <a:extLst>
              <a:ext uri="{28A0092B-C50C-407E-A947-70E740481C1C}">
                <a14:useLocalDpi xmlns:a14="http://schemas.microsoft.com/office/drawing/2010/main" val="0"/>
              </a:ext>
            </a:extLst>
          </a:blip>
          <a:srcRect l="8939" t="3004" r="16364" b="23231"/>
          <a:stretch/>
        </p:blipFill>
        <p:spPr>
          <a:xfrm>
            <a:off x="2504082" y="4358734"/>
            <a:ext cx="2315557" cy="1327400"/>
          </a:xfrm>
          <a:prstGeom prst="rect">
            <a:avLst/>
          </a:prstGeom>
        </p:spPr>
      </p:pic>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l="25983" t="9976" r="20757" b="35859"/>
          <a:stretch/>
        </p:blipFill>
        <p:spPr>
          <a:xfrm>
            <a:off x="6613317" y="4384947"/>
            <a:ext cx="2320416" cy="1327400"/>
          </a:xfrm>
          <a:prstGeom prst="rect">
            <a:avLst/>
          </a:prstGeom>
        </p:spPr>
      </p:pic>
      <p:pic>
        <p:nvPicPr>
          <p:cNvPr id="10" name="Grafik 9"/>
          <p:cNvPicPr>
            <a:picLocks noChangeAspect="1"/>
          </p:cNvPicPr>
          <p:nvPr/>
        </p:nvPicPr>
        <p:blipFill rotWithShape="1">
          <a:blip r:embed="rId6" cstate="print">
            <a:extLst>
              <a:ext uri="{28A0092B-C50C-407E-A947-70E740481C1C}">
                <a14:useLocalDpi xmlns:a14="http://schemas.microsoft.com/office/drawing/2010/main" val="0"/>
              </a:ext>
            </a:extLst>
          </a:blip>
          <a:srcRect l="8182" r="20454" b="15350"/>
          <a:stretch/>
        </p:blipFill>
        <p:spPr>
          <a:xfrm>
            <a:off x="2694051" y="1743375"/>
            <a:ext cx="2809010" cy="1874243"/>
          </a:xfrm>
          <a:prstGeom prst="rect">
            <a:avLst/>
          </a:prstGeom>
        </p:spPr>
      </p:pic>
      <p:pic>
        <p:nvPicPr>
          <p:cNvPr id="11" name="Grafik 10"/>
          <p:cNvPicPr>
            <a:picLocks noChangeAspect="1"/>
          </p:cNvPicPr>
          <p:nvPr/>
        </p:nvPicPr>
        <p:blipFill rotWithShape="1">
          <a:blip r:embed="rId7" cstate="print">
            <a:extLst>
              <a:ext uri="{28A0092B-C50C-407E-A947-70E740481C1C}">
                <a14:useLocalDpi xmlns:a14="http://schemas.microsoft.com/office/drawing/2010/main" val="0"/>
              </a:ext>
            </a:extLst>
          </a:blip>
          <a:srcRect l="27487" t="13333" r="22083" b="9093"/>
          <a:stretch/>
        </p:blipFill>
        <p:spPr>
          <a:xfrm rot="5400000">
            <a:off x="5758201" y="2045696"/>
            <a:ext cx="1874244" cy="1621726"/>
          </a:xfrm>
          <a:prstGeom prst="rect">
            <a:avLst/>
          </a:prstGeom>
        </p:spPr>
      </p:pic>
      <p:sp>
        <p:nvSpPr>
          <p:cNvPr id="12" name="Textfeld 11"/>
          <p:cNvSpPr txBox="1"/>
          <p:nvPr/>
        </p:nvSpPr>
        <p:spPr>
          <a:xfrm>
            <a:off x="733714" y="1743375"/>
            <a:ext cx="2176102" cy="261610"/>
          </a:xfrm>
          <a:prstGeom prst="rect">
            <a:avLst/>
          </a:prstGeom>
          <a:noFill/>
        </p:spPr>
        <p:txBody>
          <a:bodyPr wrap="square" rtlCol="0">
            <a:spAutoFit/>
          </a:bodyPr>
          <a:lstStyle/>
          <a:p>
            <a:r>
              <a:rPr lang="de-DE" sz="1100" dirty="0" err="1"/>
              <a:t>gTec</a:t>
            </a:r>
            <a:r>
              <a:rPr lang="de-DE" sz="1100" dirty="0"/>
              <a:t> GSR Sensor</a:t>
            </a:r>
          </a:p>
        </p:txBody>
      </p:sp>
      <p:sp>
        <p:nvSpPr>
          <p:cNvPr id="13" name="Textfeld 12"/>
          <p:cNvSpPr txBox="1"/>
          <p:nvPr/>
        </p:nvSpPr>
        <p:spPr>
          <a:xfrm>
            <a:off x="2703507" y="1394556"/>
            <a:ext cx="2515309" cy="261610"/>
          </a:xfrm>
          <a:prstGeom prst="rect">
            <a:avLst/>
          </a:prstGeom>
          <a:noFill/>
        </p:spPr>
        <p:txBody>
          <a:bodyPr wrap="square" rtlCol="0">
            <a:spAutoFit/>
          </a:bodyPr>
          <a:lstStyle/>
          <a:p>
            <a:r>
              <a:rPr lang="de-DE" sz="1100" dirty="0" err="1"/>
              <a:t>gTec</a:t>
            </a:r>
            <a:r>
              <a:rPr lang="de-DE" sz="1100" dirty="0"/>
              <a:t> 128 Kanal EEG Haube </a:t>
            </a:r>
          </a:p>
        </p:txBody>
      </p:sp>
      <p:sp>
        <p:nvSpPr>
          <p:cNvPr id="14" name="Textfeld 13"/>
          <p:cNvSpPr txBox="1"/>
          <p:nvPr/>
        </p:nvSpPr>
        <p:spPr>
          <a:xfrm>
            <a:off x="6047297" y="1657827"/>
            <a:ext cx="1132041" cy="261610"/>
          </a:xfrm>
          <a:prstGeom prst="rect">
            <a:avLst/>
          </a:prstGeom>
          <a:noFill/>
        </p:spPr>
        <p:txBody>
          <a:bodyPr wrap="none" rtlCol="0">
            <a:spAutoFit/>
          </a:bodyPr>
          <a:lstStyle/>
          <a:p>
            <a:r>
              <a:rPr lang="de-DE" sz="1100" dirty="0" err="1"/>
              <a:t>gTec</a:t>
            </a:r>
            <a:r>
              <a:rPr lang="de-DE" sz="1100" dirty="0"/>
              <a:t> Puls Sensor</a:t>
            </a:r>
          </a:p>
        </p:txBody>
      </p:sp>
      <p:sp>
        <p:nvSpPr>
          <p:cNvPr id="15" name="Textfeld 14"/>
          <p:cNvSpPr txBox="1"/>
          <p:nvPr/>
        </p:nvSpPr>
        <p:spPr>
          <a:xfrm>
            <a:off x="4895123" y="4806990"/>
            <a:ext cx="1800200" cy="430887"/>
          </a:xfrm>
          <a:prstGeom prst="rect">
            <a:avLst/>
          </a:prstGeom>
          <a:noFill/>
        </p:spPr>
        <p:txBody>
          <a:bodyPr wrap="square" rtlCol="0">
            <a:spAutoFit/>
          </a:bodyPr>
          <a:lstStyle/>
          <a:p>
            <a:r>
              <a:rPr lang="de-DE" sz="1100" dirty="0" err="1"/>
              <a:t>gTec</a:t>
            </a:r>
            <a:r>
              <a:rPr lang="de-DE" sz="1100" dirty="0"/>
              <a:t> Biosignalverstärker</a:t>
            </a:r>
          </a:p>
          <a:p>
            <a:endParaRPr lang="de-DE" sz="1100" dirty="0"/>
          </a:p>
        </p:txBody>
      </p:sp>
      <p:sp>
        <p:nvSpPr>
          <p:cNvPr id="16" name="Textfeld 15"/>
          <p:cNvSpPr txBox="1"/>
          <p:nvPr/>
        </p:nvSpPr>
        <p:spPr>
          <a:xfrm>
            <a:off x="2455345" y="4039549"/>
            <a:ext cx="2081551" cy="261610"/>
          </a:xfrm>
          <a:prstGeom prst="rect">
            <a:avLst/>
          </a:prstGeom>
          <a:noFill/>
        </p:spPr>
        <p:txBody>
          <a:bodyPr wrap="square" rtlCol="0">
            <a:spAutoFit/>
          </a:bodyPr>
          <a:lstStyle/>
          <a:p>
            <a:r>
              <a:rPr lang="de-DE" sz="1100" dirty="0"/>
              <a:t>Anschlüsse Vorderseite</a:t>
            </a:r>
          </a:p>
        </p:txBody>
      </p:sp>
      <p:sp>
        <p:nvSpPr>
          <p:cNvPr id="17" name="Textfeld 16"/>
          <p:cNvSpPr txBox="1"/>
          <p:nvPr/>
        </p:nvSpPr>
        <p:spPr>
          <a:xfrm>
            <a:off x="6731970" y="4039549"/>
            <a:ext cx="1607576" cy="261610"/>
          </a:xfrm>
          <a:prstGeom prst="rect">
            <a:avLst/>
          </a:prstGeom>
          <a:noFill/>
        </p:spPr>
        <p:txBody>
          <a:bodyPr wrap="square" rtlCol="0">
            <a:spAutoFit/>
          </a:bodyPr>
          <a:lstStyle/>
          <a:p>
            <a:r>
              <a:rPr lang="de-DE" sz="1100" dirty="0"/>
              <a:t>Anschlüsse Rückseite</a:t>
            </a:r>
          </a:p>
        </p:txBody>
      </p:sp>
      <p:pic>
        <p:nvPicPr>
          <p:cNvPr id="18" name="Grafik 17"/>
          <p:cNvPicPr>
            <a:picLocks noChangeAspect="1"/>
          </p:cNvPicPr>
          <p:nvPr/>
        </p:nvPicPr>
        <p:blipFill rotWithShape="1">
          <a:blip r:embed="rId8" cstate="print">
            <a:extLst>
              <a:ext uri="{28A0092B-C50C-407E-A947-70E740481C1C}">
                <a14:useLocalDpi xmlns:a14="http://schemas.microsoft.com/office/drawing/2010/main" val="0"/>
              </a:ext>
            </a:extLst>
          </a:blip>
          <a:srcRect l="35402" t="58485" r="25981" b="23199"/>
          <a:stretch/>
        </p:blipFill>
        <p:spPr>
          <a:xfrm rot="10800000">
            <a:off x="789341" y="6076771"/>
            <a:ext cx="2357268" cy="628909"/>
          </a:xfrm>
          <a:prstGeom prst="rect">
            <a:avLst/>
          </a:prstGeom>
        </p:spPr>
      </p:pic>
      <p:sp>
        <p:nvSpPr>
          <p:cNvPr id="19" name="Textfeld 18"/>
          <p:cNvSpPr txBox="1"/>
          <p:nvPr/>
        </p:nvSpPr>
        <p:spPr>
          <a:xfrm>
            <a:off x="789341" y="5815161"/>
            <a:ext cx="2998056" cy="261610"/>
          </a:xfrm>
          <a:prstGeom prst="rect">
            <a:avLst/>
          </a:prstGeom>
          <a:noFill/>
        </p:spPr>
        <p:txBody>
          <a:bodyPr wrap="square" rtlCol="0">
            <a:spAutoFit/>
          </a:bodyPr>
          <a:lstStyle/>
          <a:p>
            <a:r>
              <a:rPr lang="de-DE" sz="1100" dirty="0" err="1"/>
              <a:t>tobii</a:t>
            </a:r>
            <a:r>
              <a:rPr lang="de-DE" sz="1100" dirty="0"/>
              <a:t> Eye </a:t>
            </a:r>
            <a:r>
              <a:rPr lang="de-DE" sz="1100" dirty="0" err="1"/>
              <a:t>Tracker</a:t>
            </a:r>
            <a:endParaRPr lang="de-DE" sz="1100" dirty="0"/>
          </a:p>
        </p:txBody>
      </p:sp>
      <p:sp>
        <p:nvSpPr>
          <p:cNvPr id="20"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281418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7" y="1132447"/>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585" y="2044589"/>
            <a:ext cx="6223163" cy="3500530"/>
          </a:xfrm>
          <a:prstGeom prst="rect">
            <a:avLst/>
          </a:prstGeom>
        </p:spPr>
      </p:pic>
      <p:cxnSp>
        <p:nvCxnSpPr>
          <p:cNvPr id="8" name="Gerade Verbindung 7"/>
          <p:cNvCxnSpPr/>
          <p:nvPr/>
        </p:nvCxnSpPr>
        <p:spPr>
          <a:xfrm>
            <a:off x="7049791" y="4709616"/>
            <a:ext cx="0" cy="1116124"/>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6324076" y="5913276"/>
            <a:ext cx="2988332" cy="307777"/>
          </a:xfrm>
          <a:prstGeom prst="rect">
            <a:avLst/>
          </a:prstGeom>
          <a:noFill/>
        </p:spPr>
        <p:txBody>
          <a:bodyPr wrap="square" rtlCol="0">
            <a:spAutoFit/>
          </a:bodyPr>
          <a:lstStyle/>
          <a:p>
            <a:r>
              <a:rPr lang="de-DE" sz="1400" dirty="0"/>
              <a:t>Software Fahrsimulator</a:t>
            </a:r>
          </a:p>
        </p:txBody>
      </p:sp>
      <p:cxnSp>
        <p:nvCxnSpPr>
          <p:cNvPr id="10" name="Gerade Verbindung 9"/>
          <p:cNvCxnSpPr/>
          <p:nvPr/>
        </p:nvCxnSpPr>
        <p:spPr>
          <a:xfrm>
            <a:off x="1597270" y="4581128"/>
            <a:ext cx="0" cy="1224136"/>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1000633" y="5825740"/>
            <a:ext cx="3796282" cy="307777"/>
          </a:xfrm>
          <a:prstGeom prst="rect">
            <a:avLst/>
          </a:prstGeom>
          <a:noFill/>
        </p:spPr>
        <p:txBody>
          <a:bodyPr wrap="square" rtlCol="0">
            <a:spAutoFit/>
          </a:bodyPr>
          <a:lstStyle/>
          <a:p>
            <a:r>
              <a:rPr lang="de-DE" sz="1400" dirty="0"/>
              <a:t>Datenaufzeichnung</a:t>
            </a:r>
          </a:p>
        </p:txBody>
      </p:sp>
      <p:cxnSp>
        <p:nvCxnSpPr>
          <p:cNvPr id="12" name="Gerade Verbindung 11"/>
          <p:cNvCxnSpPr/>
          <p:nvPr/>
        </p:nvCxnSpPr>
        <p:spPr>
          <a:xfrm flipH="1">
            <a:off x="4935763" y="4241702"/>
            <a:ext cx="20524" cy="1584038"/>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707904" y="5913275"/>
            <a:ext cx="3888432" cy="307777"/>
          </a:xfrm>
          <a:prstGeom prst="rect">
            <a:avLst/>
          </a:prstGeom>
          <a:noFill/>
        </p:spPr>
        <p:txBody>
          <a:bodyPr wrap="square" rtlCol="0">
            <a:spAutoFit/>
          </a:bodyPr>
          <a:lstStyle/>
          <a:p>
            <a:r>
              <a:rPr lang="de-DE" sz="1400" dirty="0"/>
              <a:t>Spracherkennungssystem</a:t>
            </a:r>
          </a:p>
        </p:txBody>
      </p:sp>
      <p:sp>
        <p:nvSpPr>
          <p:cNvPr id="14" name="Textfeld 13"/>
          <p:cNvSpPr txBox="1"/>
          <p:nvPr/>
        </p:nvSpPr>
        <p:spPr>
          <a:xfrm>
            <a:off x="4051408" y="1601203"/>
            <a:ext cx="1865723" cy="307777"/>
          </a:xfrm>
          <a:prstGeom prst="rect">
            <a:avLst/>
          </a:prstGeom>
          <a:noFill/>
        </p:spPr>
        <p:txBody>
          <a:bodyPr wrap="square" rtlCol="0">
            <a:spAutoFit/>
          </a:bodyPr>
          <a:lstStyle/>
          <a:p>
            <a:r>
              <a:rPr lang="de-DE" sz="1400" dirty="0"/>
              <a:t>Audio Interface</a:t>
            </a:r>
          </a:p>
        </p:txBody>
      </p:sp>
      <p:cxnSp>
        <p:nvCxnSpPr>
          <p:cNvPr id="15" name="Gerade Verbindung 14"/>
          <p:cNvCxnSpPr/>
          <p:nvPr/>
        </p:nvCxnSpPr>
        <p:spPr>
          <a:xfrm>
            <a:off x="4283589" y="1908980"/>
            <a:ext cx="0" cy="650608"/>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34724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David Thinnes</a:t>
            </a:r>
          </a:p>
        </p:txBody>
      </p:sp>
    </p:spTree>
    <p:extLst>
      <p:ext uri="{BB962C8B-B14F-4D97-AF65-F5344CB8AC3E}">
        <p14:creationId xmlns:p14="http://schemas.microsoft.com/office/powerpoint/2010/main" val="3892810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908762"/>
          </a:xfrm>
          <a:prstGeom prst="rect">
            <a:avLst/>
          </a:prstGeom>
          <a:noFill/>
        </p:spPr>
        <p:txBody>
          <a:bodyPr wrap="square" rtlCol="0">
            <a:spAutoFit/>
          </a:bodyPr>
          <a:lstStyle/>
          <a:p>
            <a:r>
              <a:rPr lang="de-DE" sz="2400" b="1" dirty="0"/>
              <a:t>Messablauf – vor der Messung</a:t>
            </a:r>
          </a:p>
          <a:p>
            <a:endParaRPr lang="de-DE" sz="2400" b="1" dirty="0"/>
          </a:p>
          <a:p>
            <a:r>
              <a:rPr lang="de-DE" b="1" dirty="0"/>
              <a:t>-    </a:t>
            </a:r>
            <a:r>
              <a:rPr lang="de-DE" dirty="0"/>
              <a:t>Test aller Sensoren und Trigger</a:t>
            </a:r>
            <a:endParaRPr lang="de-DE" b="1" dirty="0"/>
          </a:p>
          <a:p>
            <a:pPr marL="342900" indent="-342900">
              <a:buFontTx/>
              <a:buChar char="-"/>
            </a:pPr>
            <a:r>
              <a:rPr lang="de-DE" dirty="0"/>
              <a:t>Zunächst Erfassung von einigen Daten des Probanden: Alter, Händigkeit, Jahre des Führerscheinbesitzes</a:t>
            </a:r>
          </a:p>
          <a:p>
            <a:pPr marL="342900" indent="-342900">
              <a:buFontTx/>
              <a:buChar char="-"/>
            </a:pPr>
            <a:r>
              <a:rPr lang="de-DE" dirty="0"/>
              <a:t>Durchführung eines </a:t>
            </a:r>
            <a:r>
              <a:rPr lang="de-DE" dirty="0" err="1"/>
              <a:t>Hörtests</a:t>
            </a:r>
            <a:endParaRPr lang="de-DE" dirty="0"/>
          </a:p>
          <a:p>
            <a:pPr marL="342900" indent="-342900">
              <a:buFontTx/>
              <a:buChar char="-"/>
            </a:pPr>
            <a:r>
              <a:rPr lang="de-DE" dirty="0"/>
              <a:t>Ausschließen von </a:t>
            </a:r>
            <a:r>
              <a:rPr lang="de-DE" dirty="0" err="1"/>
              <a:t>motion-sickness</a:t>
            </a:r>
            <a:r>
              <a:rPr lang="de-DE" dirty="0"/>
              <a:t> durch Testfahrt im Simulator</a:t>
            </a:r>
          </a:p>
          <a:p>
            <a:pPr marL="342900" indent="-342900">
              <a:buFontTx/>
              <a:buChar char="-"/>
            </a:pPr>
            <a:r>
              <a:rPr lang="de-DE" dirty="0"/>
              <a:t>Anbringen der Sensoren (EKG, GSR, Puls)</a:t>
            </a:r>
          </a:p>
          <a:p>
            <a:pPr marL="342900" indent="-342900">
              <a:buFontTx/>
              <a:buChar char="-"/>
            </a:pPr>
            <a:r>
              <a:rPr lang="de-DE" dirty="0"/>
              <a:t>Aufsetzen der EEG Haube und </a:t>
            </a:r>
            <a:r>
              <a:rPr lang="de-DE" dirty="0" err="1"/>
              <a:t>gelen</a:t>
            </a:r>
            <a:r>
              <a:rPr lang="de-DE" dirty="0"/>
              <a:t> der EEG Elektroden</a:t>
            </a:r>
          </a:p>
          <a:p>
            <a:pPr marL="342900" indent="-342900">
              <a:buFontTx/>
              <a:buChar char="-"/>
            </a:pPr>
            <a:r>
              <a:rPr lang="de-DE" dirty="0"/>
              <a:t>Sicherstellen, dass die benötigte Impedanz zwischen Elektrode und Kopfhaut vorhanden ist</a:t>
            </a:r>
          </a:p>
          <a:p>
            <a:endParaRPr lang="de-DE" dirty="0"/>
          </a:p>
        </p:txBody>
      </p:sp>
      <p:sp>
        <p:nvSpPr>
          <p:cNvPr id="3"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9137053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677656"/>
          </a:xfrm>
          <a:prstGeom prst="rect">
            <a:avLst/>
          </a:prstGeom>
          <a:noFill/>
        </p:spPr>
        <p:txBody>
          <a:bodyPr wrap="square" rtlCol="0">
            <a:spAutoFit/>
          </a:bodyPr>
          <a:lstStyle/>
          <a:p>
            <a:r>
              <a:rPr lang="de-DE" sz="2400" b="1" dirty="0"/>
              <a:t>Messablauf – Digit Span Tests</a:t>
            </a:r>
          </a:p>
          <a:p>
            <a:endParaRPr lang="de-DE" sz="2400" b="1" dirty="0"/>
          </a:p>
          <a:p>
            <a:pPr marL="342900" indent="-342900">
              <a:buFontTx/>
              <a:buChar char="-"/>
            </a:pPr>
            <a:r>
              <a:rPr lang="de-DE" dirty="0"/>
              <a:t>Zunächst 2 Durchläufe mit Digit Span Tests</a:t>
            </a:r>
          </a:p>
          <a:p>
            <a:pPr marL="342900" indent="-342900">
              <a:buFontTx/>
              <a:buChar char="-"/>
            </a:pPr>
            <a:r>
              <a:rPr lang="de-DE" dirty="0"/>
              <a:t>1 VDSP (visuelle Präsentation)</a:t>
            </a:r>
          </a:p>
          <a:p>
            <a:pPr marL="342900" indent="-342900">
              <a:buFontTx/>
              <a:buChar char="-"/>
            </a:pPr>
            <a:r>
              <a:rPr lang="de-DE" dirty="0"/>
              <a:t>1 ADSP (akustische Präsentation)</a:t>
            </a:r>
          </a:p>
          <a:p>
            <a:pPr marL="342900" indent="-342900">
              <a:buFontTx/>
              <a:buChar char="-"/>
            </a:pPr>
            <a:r>
              <a:rPr lang="de-DE" dirty="0"/>
              <a:t>Nach einem kurzen Merkintervall müssen die Zahlen via Tastatur wiedergegeben werden</a:t>
            </a:r>
          </a:p>
          <a:p>
            <a:pPr marL="342900" indent="-342900">
              <a:buFontTx/>
              <a:buChar char="-"/>
            </a:pPr>
            <a:r>
              <a:rPr lang="de-DE" dirty="0"/>
              <a:t>Feststellung der Fähigkeit des Probanden sich Zahlen zu merken</a:t>
            </a:r>
          </a:p>
        </p:txBody>
      </p:sp>
      <p:sp>
        <p:nvSpPr>
          <p:cNvPr id="3"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299781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200329"/>
          </a:xfrm>
          <a:prstGeom prst="rect">
            <a:avLst/>
          </a:prstGeom>
          <a:noFill/>
        </p:spPr>
        <p:txBody>
          <a:bodyPr wrap="square" rtlCol="0">
            <a:spAutoFit/>
          </a:bodyPr>
          <a:lstStyle/>
          <a:p>
            <a:r>
              <a:rPr lang="de-DE" sz="2400" b="1" dirty="0"/>
              <a:t>Messablauf – Interaktion mit dem Sprachsystem</a:t>
            </a:r>
          </a:p>
          <a:p>
            <a:endParaRPr lang="de-DE" sz="2400" b="1" dirty="0"/>
          </a:p>
          <a:p>
            <a:endParaRPr lang="de-DE" sz="2400" b="1" dirty="0"/>
          </a:p>
        </p:txBody>
      </p:sp>
      <p:pic>
        <p:nvPicPr>
          <p:cNvPr id="3" name="Grafik 2">
            <a:extLst>
              <a:ext uri="{FF2B5EF4-FFF2-40B4-BE49-F238E27FC236}">
                <a16:creationId xmlns:a16="http://schemas.microsoft.com/office/drawing/2014/main" xmlns="" id="{BE78C42B-4C96-4465-A038-1371BAFBD91D}"/>
              </a:ext>
            </a:extLst>
          </p:cNvPr>
          <p:cNvPicPr>
            <a:picLocks noChangeAspect="1"/>
          </p:cNvPicPr>
          <p:nvPr/>
        </p:nvPicPr>
        <p:blipFill rotWithShape="1">
          <a:blip r:embed="rId3">
            <a:extLst>
              <a:ext uri="{28A0092B-C50C-407E-A947-70E740481C1C}">
                <a14:useLocalDpi xmlns:a14="http://schemas.microsoft.com/office/drawing/2010/main" val="0"/>
              </a:ext>
            </a:extLst>
          </a:blip>
          <a:srcRect t="2870" r="52499" b="42906"/>
          <a:stretch/>
        </p:blipFill>
        <p:spPr>
          <a:xfrm>
            <a:off x="1537052" y="2082682"/>
            <a:ext cx="5733101" cy="4363089"/>
          </a:xfrm>
          <a:prstGeom prst="rect">
            <a:avLst/>
          </a:prstGeom>
        </p:spPr>
      </p:pic>
      <p:sp>
        <p:nvSpPr>
          <p:cNvPr id="4"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1005083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Messablauf – Interaktion mit dem Sprachsystem</a:t>
            </a:r>
          </a:p>
          <a:p>
            <a:endParaRPr lang="de-DE" sz="2400" b="1" dirty="0"/>
          </a:p>
          <a:p>
            <a:pPr marL="342900" indent="-342900">
              <a:buFontTx/>
              <a:buChar char="-"/>
            </a:pPr>
            <a:r>
              <a:rPr lang="de-DE" dirty="0"/>
              <a:t>Zunächst ohne Fahrsimulator</a:t>
            </a:r>
          </a:p>
          <a:p>
            <a:pPr marL="342900" indent="-342900">
              <a:buFontTx/>
              <a:buChar char="-"/>
            </a:pPr>
            <a:r>
              <a:rPr lang="de-DE" dirty="0"/>
              <a:t>Dabei jeweils laute oder leise Hintergrundgeräusche (Podcast mit Fahrtgeräuschen (Rauschen))</a:t>
            </a:r>
          </a:p>
          <a:p>
            <a:pPr marL="342900" indent="-342900">
              <a:buFontTx/>
              <a:buChar char="-"/>
            </a:pPr>
            <a:r>
              <a:rPr lang="de-DE" dirty="0"/>
              <a:t>drei Verschiedene Arten des Diktierens der Zahlen, seriell, gruppiert oder intuitiv gruppiert</a:t>
            </a:r>
          </a:p>
          <a:p>
            <a:pPr marL="342900" indent="-342900">
              <a:buFontTx/>
              <a:buChar char="-"/>
            </a:pPr>
            <a:r>
              <a:rPr lang="de-DE" dirty="0"/>
              <a:t>Während eines Durchgangs durchgehend eine Hintergrundlautstärke und eine Art der Zahlenpräsentation</a:t>
            </a:r>
          </a:p>
          <a:p>
            <a:pPr marL="342900" indent="-342900">
              <a:buFontTx/>
              <a:buChar char="-"/>
            </a:pPr>
            <a:r>
              <a:rPr lang="de-DE" dirty="0"/>
              <a:t>Ergibt insgesamt sechs Durchgänge</a:t>
            </a:r>
          </a:p>
        </p:txBody>
      </p:sp>
      <p:sp>
        <p:nvSpPr>
          <p:cNvPr id="3"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1394402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Messablauf – Interaktion in der Fahrumgebung</a:t>
            </a:r>
          </a:p>
          <a:p>
            <a:endParaRPr lang="de-DE" sz="2400" b="1" dirty="0"/>
          </a:p>
          <a:p>
            <a:pPr marL="342900" indent="-342900">
              <a:buFontTx/>
              <a:buChar char="-"/>
            </a:pPr>
            <a:r>
              <a:rPr lang="de-DE" dirty="0"/>
              <a:t>Proband fährt nach Navigation über Land, Autobahn und Stadt während nur die Hintergrundgeräusche (laute Variante) aktiv sind</a:t>
            </a:r>
          </a:p>
          <a:p>
            <a:pPr marL="342900" indent="-342900">
              <a:buFontTx/>
              <a:buChar char="-"/>
            </a:pPr>
            <a:r>
              <a:rPr lang="de-DE" dirty="0"/>
              <a:t>Dient der Erfassung der Anstrengung beim Fahren ohne weitere Aufgaben</a:t>
            </a:r>
          </a:p>
          <a:p>
            <a:pPr marL="342900" indent="-342900">
              <a:buFontTx/>
              <a:buChar char="-"/>
            </a:pPr>
            <a:r>
              <a:rPr lang="de-DE" dirty="0"/>
              <a:t>Dauer der Messung 350s</a:t>
            </a:r>
          </a:p>
          <a:p>
            <a:pPr marL="342900" indent="-342900">
              <a:buFontTx/>
              <a:buChar char="-"/>
            </a:pPr>
            <a:r>
              <a:rPr lang="de-DE" dirty="0"/>
              <a:t>Danach Fahren und Nummern diktieren mit Hintergrundgeräuschen (laut), insgesamt drei Durchläufe mit den drei verschiedenen Präsentationsarten</a:t>
            </a:r>
          </a:p>
          <a:p>
            <a:endParaRPr lang="de-DE" dirty="0"/>
          </a:p>
          <a:p>
            <a:pPr marL="342900" indent="-342900">
              <a:buFontTx/>
              <a:buChar char="-"/>
            </a:pPr>
            <a:endParaRPr lang="de-DE" dirty="0"/>
          </a:p>
        </p:txBody>
      </p:sp>
      <p:sp>
        <p:nvSpPr>
          <p:cNvPr id="3" name="Titel 2">
            <a:extLst>
              <a:ext uri="{FF2B5EF4-FFF2-40B4-BE49-F238E27FC236}">
                <a16:creationId xmlns:a16="http://schemas.microsoft.com/office/drawing/2014/main" xmlns=""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950068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Louis Wagner</a:t>
            </a:r>
          </a:p>
        </p:txBody>
      </p:sp>
    </p:spTree>
    <p:extLst>
      <p:ext uri="{BB962C8B-B14F-4D97-AF65-F5344CB8AC3E}">
        <p14:creationId xmlns:p14="http://schemas.microsoft.com/office/powerpoint/2010/main" val="3476382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Datenauswertung – </a:t>
            </a:r>
            <a:r>
              <a:rPr lang="de-DE" sz="2400" b="1" dirty="0" err="1"/>
              <a:t>Preprocessing</a:t>
            </a:r>
            <a:r>
              <a:rPr lang="de-DE" sz="2400" b="1" dirty="0"/>
              <a:t> und ICA</a:t>
            </a:r>
          </a:p>
          <a:p>
            <a:endParaRPr lang="de-DE" sz="2400" b="1" dirty="0"/>
          </a:p>
          <a:p>
            <a:endParaRPr lang="de-DE" dirty="0"/>
          </a:p>
          <a:p>
            <a:pPr marL="342900" indent="-342900">
              <a:buFontTx/>
              <a:buChar char="-"/>
            </a:pPr>
            <a:r>
              <a:rPr lang="de-DE" dirty="0"/>
              <a:t>Spezielles Augenmerk auf alpha-Aktivität (8-13Hz) und Thetaaktivität(13-18Hz) Zusammenhang zwischen erhöhter Konzentration (speziell Ausblenden von überflüssigen Informationen)</a:t>
            </a:r>
          </a:p>
          <a:p>
            <a:pPr marL="342900" indent="-342900">
              <a:buFontTx/>
              <a:buChar char="-"/>
            </a:pPr>
            <a:r>
              <a:rPr lang="de-DE" dirty="0"/>
              <a:t>Filterung des EEG Signals: entfernen von Rauschen und Artefakten</a:t>
            </a:r>
          </a:p>
          <a:p>
            <a:pPr marL="342900" indent="-342900">
              <a:buFontTx/>
              <a:buChar char="-"/>
            </a:pPr>
            <a:r>
              <a:rPr lang="de-DE" dirty="0"/>
              <a:t>Herausarbeiten der Hirnaktivität</a:t>
            </a:r>
          </a:p>
          <a:p>
            <a:pPr marL="342900" indent="-342900">
              <a:buFontTx/>
              <a:buChar char="-"/>
            </a:pPr>
            <a:r>
              <a:rPr lang="de-DE" dirty="0"/>
              <a:t>Hinterher objektive Bewertung der </a:t>
            </a:r>
            <a:r>
              <a:rPr lang="de-DE" dirty="0" err="1"/>
              <a:t>Anstrenungsleistung</a:t>
            </a:r>
            <a:endParaRPr lang="de-DE" dirty="0"/>
          </a:p>
          <a:p>
            <a:pPr marL="342900" indent="-342900">
              <a:buFontTx/>
              <a:buChar char="-"/>
            </a:pPr>
            <a:endParaRPr lang="de-DE" dirty="0"/>
          </a:p>
        </p:txBody>
      </p:sp>
    </p:spTree>
    <p:extLst>
      <p:ext uri="{BB962C8B-B14F-4D97-AF65-F5344CB8AC3E}">
        <p14:creationId xmlns:p14="http://schemas.microsoft.com/office/powerpoint/2010/main" val="165970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4462760"/>
          </a:xfrm>
          <a:prstGeom prst="rect">
            <a:avLst/>
          </a:prstGeom>
          <a:noFill/>
        </p:spPr>
        <p:txBody>
          <a:bodyPr wrap="square" rtlCol="0">
            <a:spAutoFit/>
          </a:bodyPr>
          <a:lstStyle/>
          <a:p>
            <a:r>
              <a:rPr lang="de-DE" sz="2400" b="1" dirty="0"/>
              <a:t>Datenauswertung – </a:t>
            </a:r>
            <a:r>
              <a:rPr lang="de-DE" sz="2400" b="1" dirty="0" err="1"/>
              <a:t>Preprocessing</a:t>
            </a:r>
            <a:r>
              <a:rPr lang="de-DE" sz="2400" b="1" dirty="0"/>
              <a:t> mit EEGLAB</a:t>
            </a:r>
          </a:p>
          <a:p>
            <a:endParaRPr lang="de-DE" dirty="0"/>
          </a:p>
          <a:p>
            <a:pPr marL="342900" indent="-342900">
              <a:buFontTx/>
              <a:buChar char="-"/>
            </a:pPr>
            <a:r>
              <a:rPr lang="de-DE" dirty="0"/>
              <a:t>Zuschneiden der Rohdaten</a:t>
            </a:r>
          </a:p>
          <a:p>
            <a:pPr marL="342900" indent="-342900">
              <a:buFontTx/>
              <a:buChar char="-"/>
            </a:pPr>
            <a:r>
              <a:rPr lang="de-DE" dirty="0" err="1"/>
              <a:t>Chanlocs</a:t>
            </a:r>
            <a:r>
              <a:rPr lang="de-DE" dirty="0"/>
              <a:t>. Einfügen</a:t>
            </a:r>
          </a:p>
          <a:p>
            <a:pPr marL="342900" indent="-342900">
              <a:buFontTx/>
              <a:buChar char="-"/>
            </a:pPr>
            <a:r>
              <a:rPr lang="de-DE" dirty="0" err="1"/>
              <a:t>Highpassfilter</a:t>
            </a:r>
            <a:r>
              <a:rPr lang="de-DE" dirty="0"/>
              <a:t> zum entfernen von </a:t>
            </a:r>
            <a:r>
              <a:rPr lang="de-DE" dirty="0" err="1"/>
              <a:t>baseline</a:t>
            </a:r>
            <a:r>
              <a:rPr lang="de-DE" dirty="0"/>
              <a:t> </a:t>
            </a:r>
            <a:r>
              <a:rPr lang="de-DE" dirty="0" err="1"/>
              <a:t>drifts</a:t>
            </a:r>
            <a:endParaRPr lang="de-DE" dirty="0"/>
          </a:p>
          <a:p>
            <a:pPr marL="342900" indent="-342900">
              <a:buFontTx/>
              <a:buChar char="-"/>
            </a:pPr>
            <a:r>
              <a:rPr lang="de-DE" dirty="0"/>
              <a:t>Entfernen und Interpolieren von schlechten Kanälen</a:t>
            </a:r>
          </a:p>
          <a:p>
            <a:pPr marL="342900" indent="-342900">
              <a:buFontTx/>
              <a:buChar char="-"/>
            </a:pPr>
            <a:r>
              <a:rPr lang="de-DE" dirty="0"/>
              <a:t>50Hz Rauschen rausfiltern (</a:t>
            </a:r>
            <a:r>
              <a:rPr lang="de-DE" dirty="0" err="1"/>
              <a:t>Lowpass</a:t>
            </a:r>
            <a:r>
              <a:rPr lang="de-DE" dirty="0"/>
              <a:t>-, </a:t>
            </a:r>
            <a:r>
              <a:rPr lang="de-DE" dirty="0" err="1"/>
              <a:t>Notchfilter</a:t>
            </a:r>
            <a:r>
              <a:rPr lang="de-DE" dirty="0"/>
              <a:t>, </a:t>
            </a:r>
            <a:r>
              <a:rPr lang="de-DE" dirty="0" err="1"/>
              <a:t>Cleanline</a:t>
            </a:r>
            <a:r>
              <a:rPr lang="de-DE" dirty="0"/>
              <a:t> </a:t>
            </a:r>
            <a:r>
              <a:rPr lang="de-DE" dirty="0" err="1"/>
              <a:t>toolbox</a:t>
            </a:r>
            <a:r>
              <a:rPr lang="de-DE" dirty="0"/>
              <a:t>)</a:t>
            </a:r>
          </a:p>
          <a:p>
            <a:pPr marL="342900" indent="-342900">
              <a:buFontTx/>
              <a:buChar char="-"/>
            </a:pPr>
            <a:r>
              <a:rPr lang="de-DE" dirty="0"/>
              <a:t>Entfernen von weiteren Artefakten mit Hilfe von ICA (</a:t>
            </a:r>
            <a:r>
              <a:rPr lang="de-DE" dirty="0" err="1"/>
              <a:t>Independant</a:t>
            </a:r>
            <a:r>
              <a:rPr lang="de-DE" dirty="0"/>
              <a:t> </a:t>
            </a:r>
            <a:r>
              <a:rPr lang="de-DE" dirty="0" err="1"/>
              <a:t>Component</a:t>
            </a:r>
            <a:r>
              <a:rPr lang="de-DE" dirty="0"/>
              <a:t> Analysis)</a:t>
            </a:r>
          </a:p>
          <a:p>
            <a:pPr marL="342900" indent="-342900">
              <a:buFontTx/>
              <a:buChar char="-"/>
            </a:pPr>
            <a:endParaRPr lang="de-DE" dirty="0"/>
          </a:p>
          <a:p>
            <a:pPr marL="342900" indent="-342900">
              <a:buFontTx/>
              <a:buChar char="-"/>
            </a:pPr>
            <a:endParaRPr lang="de-DE" dirty="0"/>
          </a:p>
          <a:p>
            <a:pPr marL="342900" indent="-342900">
              <a:buFontTx/>
              <a:buChar char="-"/>
            </a:pPr>
            <a:endParaRPr lang="de-DE" dirty="0"/>
          </a:p>
          <a:p>
            <a:pPr marL="342900" indent="-342900">
              <a:buFontTx/>
              <a:buChar char="-"/>
            </a:pPr>
            <a:endParaRPr lang="de-DE" dirty="0"/>
          </a:p>
          <a:p>
            <a:pPr marL="342900" indent="-342900">
              <a:buFontTx/>
              <a:buChar char="-"/>
            </a:pPr>
            <a:endParaRPr lang="de-DE" dirty="0"/>
          </a:p>
        </p:txBody>
      </p:sp>
    </p:spTree>
    <p:extLst>
      <p:ext uri="{BB962C8B-B14F-4D97-AF65-F5344CB8AC3E}">
        <p14:creationId xmlns:p14="http://schemas.microsoft.com/office/powerpoint/2010/main" val="1978196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Was macht ICA?</a:t>
            </a:r>
          </a:p>
          <a:p>
            <a:endParaRPr lang="de-DE" sz="2400" b="1" dirty="0"/>
          </a:p>
          <a:p>
            <a:r>
              <a:rPr lang="de-DE" sz="1600" b="1" dirty="0"/>
              <a:t>Verrauschtes Signal</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a16="http://schemas.microsoft.com/office/drawing/2014/main" xmlns="" id="{4A543AA9-ED5A-425A-999D-03106B2C9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26" y="2317387"/>
            <a:ext cx="5534519" cy="4150890"/>
          </a:xfrm>
          <a:prstGeom prst="rect">
            <a:avLst/>
          </a:prstGeom>
        </p:spPr>
      </p:pic>
    </p:spTree>
    <p:extLst>
      <p:ext uri="{BB962C8B-B14F-4D97-AF65-F5344CB8AC3E}">
        <p14:creationId xmlns:p14="http://schemas.microsoft.com/office/powerpoint/2010/main" val="1416261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Was macht ICA?</a:t>
            </a:r>
          </a:p>
          <a:p>
            <a:endParaRPr lang="de-DE" sz="2400" b="1" dirty="0"/>
          </a:p>
          <a:p>
            <a:r>
              <a:rPr lang="de-DE" sz="1600" b="1" dirty="0"/>
              <a:t>Einzelne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a16="http://schemas.microsoft.com/office/drawing/2014/main" xmlns="" id="{FA4A59A5-1EC1-42D8-B52C-E5C17E528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82" y="2254976"/>
            <a:ext cx="6137365" cy="4603024"/>
          </a:xfrm>
          <a:prstGeom prst="rect">
            <a:avLst/>
          </a:prstGeom>
        </p:spPr>
      </p:pic>
    </p:spTree>
    <p:extLst>
      <p:ext uri="{BB962C8B-B14F-4D97-AF65-F5344CB8AC3E}">
        <p14:creationId xmlns:p14="http://schemas.microsoft.com/office/powerpoint/2010/main" val="11952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BB904BA6-1482-4854-BC43-426C6DE3678C}"/>
              </a:ext>
            </a:extLst>
          </p:cNvPr>
          <p:cNvSpPr>
            <a:spLocks noGrp="1"/>
          </p:cNvSpPr>
          <p:nvPr>
            <p:ph type="title"/>
          </p:nvPr>
        </p:nvSpPr>
        <p:spPr/>
        <p:txBody>
          <a:bodyPr/>
          <a:lstStyle/>
          <a:p>
            <a:r>
              <a:rPr lang="de-DE" dirty="0"/>
              <a:t>Praxisphase</a:t>
            </a:r>
          </a:p>
        </p:txBody>
      </p:sp>
      <p:sp>
        <p:nvSpPr>
          <p:cNvPr id="3" name="Inhaltsplatzhalter 2">
            <a:extLst>
              <a:ext uri="{FF2B5EF4-FFF2-40B4-BE49-F238E27FC236}">
                <a16:creationId xmlns:a16="http://schemas.microsoft.com/office/drawing/2014/main" xmlns="" id="{AB484BC0-2D44-49E2-A766-686973AB0F07}"/>
              </a:ext>
            </a:extLst>
          </p:cNvPr>
          <p:cNvSpPr>
            <a:spLocks noGrp="1"/>
          </p:cNvSpPr>
          <p:nvPr>
            <p:ph idx="1"/>
          </p:nvPr>
        </p:nvSpPr>
        <p:spPr/>
        <p:txBody>
          <a:bodyPr/>
          <a:lstStyle/>
          <a:p>
            <a:pPr marL="0" indent="0">
              <a:buNone/>
            </a:pPr>
            <a:r>
              <a:rPr lang="de-DE" sz="2400" dirty="0"/>
              <a:t>		</a:t>
            </a:r>
            <a:endParaRPr lang="de-DE" sz="2000" dirty="0"/>
          </a:p>
          <a:p>
            <a:endParaRPr lang="de-DE" sz="2000" dirty="0"/>
          </a:p>
          <a:p>
            <a:r>
              <a:rPr lang="de-DE" sz="2000" dirty="0"/>
              <a:t>Biosignalverarbeitung von aufgenommenen Datensätzen mit </a:t>
            </a:r>
            <a:r>
              <a:rPr lang="de-DE" sz="2000" dirty="0" err="1"/>
              <a:t>MatLab</a:t>
            </a:r>
            <a:endParaRPr lang="de-DE" sz="2000" dirty="0"/>
          </a:p>
          <a:p>
            <a:endParaRPr lang="de-DE" sz="2000" dirty="0"/>
          </a:p>
          <a:p>
            <a:r>
              <a:rPr lang="de-DE" sz="2000" dirty="0"/>
              <a:t>Programme für verschiedene Signaltypen, unterschiedliche Auswerteverfahren</a:t>
            </a:r>
          </a:p>
          <a:p>
            <a:endParaRPr lang="de-DE" sz="2000" dirty="0"/>
          </a:p>
          <a:p>
            <a:r>
              <a:rPr lang="de-DE" sz="2000" dirty="0"/>
              <a:t>Biofeedback Systeme (,,Rückmeldung‘‘ physiologischer Funktionen des Körpers)</a:t>
            </a:r>
          </a:p>
          <a:p>
            <a:endParaRPr lang="de-DE" dirty="0"/>
          </a:p>
          <a:p>
            <a:pPr marL="0" indent="0">
              <a:buNone/>
            </a:pPr>
            <a:endParaRPr lang="de-DE" dirty="0"/>
          </a:p>
        </p:txBody>
      </p:sp>
    </p:spTree>
    <p:extLst>
      <p:ext uri="{BB962C8B-B14F-4D97-AF65-F5344CB8AC3E}">
        <p14:creationId xmlns:p14="http://schemas.microsoft.com/office/powerpoint/2010/main" val="1765653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sz="1600" b="1" dirty="0"/>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a16="http://schemas.microsoft.com/office/drawing/2014/main" xmlns="" id="{9E69A8D5-CBF0-46E4-8CEA-12BFA7527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48" y="1668598"/>
            <a:ext cx="6443254" cy="4960283"/>
          </a:xfrm>
          <a:prstGeom prst="rect">
            <a:avLst/>
          </a:prstGeom>
        </p:spPr>
      </p:pic>
    </p:spTree>
    <p:extLst>
      <p:ext uri="{BB962C8B-B14F-4D97-AF65-F5344CB8AC3E}">
        <p14:creationId xmlns:p14="http://schemas.microsoft.com/office/powerpoint/2010/main" val="825104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754326"/>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a16="http://schemas.microsoft.com/office/drawing/2014/main" xmlns="" id="{DD4C76CF-FF06-44F7-845A-4CFAC575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409" y="1778315"/>
            <a:ext cx="5969181" cy="4687991"/>
          </a:xfrm>
          <a:prstGeom prst="rect">
            <a:avLst/>
          </a:prstGeom>
        </p:spPr>
      </p:pic>
    </p:spTree>
    <p:extLst>
      <p:ext uri="{BB962C8B-B14F-4D97-AF65-F5344CB8AC3E}">
        <p14:creationId xmlns:p14="http://schemas.microsoft.com/office/powerpoint/2010/main" val="11744981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754326"/>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a16="http://schemas.microsoft.com/office/drawing/2014/main" xmlns="" id="{ACB041E0-D597-4067-9AF0-4840496C7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214" y="1994254"/>
            <a:ext cx="4247409" cy="4671694"/>
          </a:xfrm>
          <a:prstGeom prst="rect">
            <a:avLst/>
          </a:prstGeom>
        </p:spPr>
      </p:pic>
    </p:spTree>
    <p:extLst>
      <p:ext uri="{BB962C8B-B14F-4D97-AF65-F5344CB8AC3E}">
        <p14:creationId xmlns:p14="http://schemas.microsoft.com/office/powerpoint/2010/main" val="623905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123658"/>
          </a:xfrm>
          <a:prstGeom prst="rect">
            <a:avLst/>
          </a:prstGeom>
          <a:noFill/>
        </p:spPr>
        <p:txBody>
          <a:bodyPr wrap="square" rtlCol="0">
            <a:spAutoFit/>
          </a:bodyPr>
          <a:lstStyle/>
          <a:p>
            <a:r>
              <a:rPr lang="de-DE" sz="2400" b="1" dirty="0"/>
              <a:t>Datenauswertung – Objektiver Vergleich der Anstrengung</a:t>
            </a:r>
          </a:p>
          <a:p>
            <a:r>
              <a:rPr lang="de-DE" b="1" dirty="0"/>
              <a:t>Alpha (8-13Hz) und Theta(14-18Hz) Power</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a16="http://schemas.microsoft.com/office/drawing/2014/main" xmlns="" id="{7A06B6B7-49DD-4991-8494-B771B777F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906" y="2058493"/>
            <a:ext cx="8325139" cy="4576835"/>
          </a:xfrm>
          <a:prstGeom prst="rect">
            <a:avLst/>
          </a:prstGeom>
        </p:spPr>
      </p:pic>
    </p:spTree>
    <p:extLst>
      <p:ext uri="{BB962C8B-B14F-4D97-AF65-F5344CB8AC3E}">
        <p14:creationId xmlns:p14="http://schemas.microsoft.com/office/powerpoint/2010/main" val="1850485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492990"/>
          </a:xfrm>
          <a:prstGeom prst="rect">
            <a:avLst/>
          </a:prstGeom>
          <a:noFill/>
        </p:spPr>
        <p:txBody>
          <a:bodyPr wrap="square" rtlCol="0">
            <a:spAutoFit/>
          </a:bodyPr>
          <a:lstStyle/>
          <a:p>
            <a:r>
              <a:rPr lang="de-DE" sz="2400" b="1" dirty="0"/>
              <a:t>Datenauswertung – Objektiver Vergleich der Anstrengung </a:t>
            </a:r>
          </a:p>
          <a:p>
            <a:r>
              <a:rPr lang="de-DE" b="1" dirty="0"/>
              <a:t>Ole </a:t>
            </a:r>
            <a:r>
              <a:rPr lang="de-DE" b="1" dirty="0" err="1"/>
              <a:t>osc</a:t>
            </a:r>
            <a:r>
              <a:rPr lang="de-DE" b="1" dirty="0"/>
              <a:t> Kanäle 61 und 62</a:t>
            </a:r>
          </a:p>
          <a:p>
            <a:endParaRPr lang="de-DE" sz="2400" b="1" dirty="0"/>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a16="http://schemas.microsoft.com/office/drawing/2014/main" xmlns="" id="{5576D787-0580-4D13-BBA7-E77A7F45A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8" y="1851334"/>
            <a:ext cx="8668337" cy="5130015"/>
          </a:xfrm>
          <a:prstGeom prst="rect">
            <a:avLst/>
          </a:prstGeom>
        </p:spPr>
      </p:pic>
    </p:spTree>
    <p:extLst>
      <p:ext uri="{BB962C8B-B14F-4D97-AF65-F5344CB8AC3E}">
        <p14:creationId xmlns:p14="http://schemas.microsoft.com/office/powerpoint/2010/main" val="484422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Victoria Shi</a:t>
            </a:r>
          </a:p>
        </p:txBody>
      </p:sp>
    </p:spTree>
    <p:extLst>
      <p:ext uri="{BB962C8B-B14F-4D97-AF65-F5344CB8AC3E}">
        <p14:creationId xmlns:p14="http://schemas.microsoft.com/office/powerpoint/2010/main" val="3829074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p:cNvSpPr txBox="1"/>
          <p:nvPr/>
        </p:nvSpPr>
        <p:spPr>
          <a:xfrm>
            <a:off x="939123" y="1706951"/>
            <a:ext cx="6372708" cy="33239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000" dirty="0">
                <a:latin typeface="+mj-lt"/>
              </a:rPr>
              <a:t>Elektrodermale Reaktion (engl.: </a:t>
            </a:r>
            <a:r>
              <a:rPr lang="de-DE" sz="2000" dirty="0" err="1">
                <a:latin typeface="+mj-lt"/>
              </a:rPr>
              <a:t>electrodermal</a:t>
            </a:r>
            <a:r>
              <a:rPr lang="de-DE" sz="2000" dirty="0">
                <a:latin typeface="+mj-lt"/>
              </a:rPr>
              <a:t> </a:t>
            </a:r>
            <a:r>
              <a:rPr lang="de-DE" sz="2000" dirty="0" err="1">
                <a:latin typeface="+mj-lt"/>
              </a:rPr>
              <a:t>activity</a:t>
            </a:r>
            <a:r>
              <a:rPr lang="de-DE" sz="2000" dirty="0">
                <a:latin typeface="+mj-lt"/>
              </a:rPr>
              <a:t> EDA)</a:t>
            </a:r>
          </a:p>
          <a:p>
            <a:pPr marL="342900" indent="-342900">
              <a:lnSpc>
                <a:spcPct val="150000"/>
              </a:lnSpc>
              <a:buFont typeface="Arial" panose="020B0604020202020204" pitchFamily="34" charset="0"/>
              <a:buChar char="•"/>
            </a:pPr>
            <a:r>
              <a:rPr lang="de-DE" sz="2000" dirty="0">
                <a:latin typeface="+mj-lt"/>
              </a:rPr>
              <a:t>Galvanische </a:t>
            </a:r>
            <a:r>
              <a:rPr lang="de-DE" sz="2000" dirty="0" err="1">
                <a:latin typeface="+mj-lt"/>
              </a:rPr>
              <a:t>Hautrekation</a:t>
            </a:r>
            <a:r>
              <a:rPr lang="de-DE" sz="2000" dirty="0">
                <a:latin typeface="+mj-lt"/>
              </a:rPr>
              <a:t> (engl.: </a:t>
            </a:r>
            <a:r>
              <a:rPr lang="de-DE" sz="2000" dirty="0" err="1">
                <a:latin typeface="+mj-lt"/>
              </a:rPr>
              <a:t>galvanic</a:t>
            </a:r>
            <a:r>
              <a:rPr lang="de-DE" sz="2000" dirty="0">
                <a:latin typeface="+mj-lt"/>
              </a:rPr>
              <a:t> </a:t>
            </a:r>
            <a:r>
              <a:rPr lang="de-DE" sz="2000" dirty="0" err="1">
                <a:latin typeface="+mj-lt"/>
              </a:rPr>
              <a:t>skin</a:t>
            </a:r>
            <a:r>
              <a:rPr lang="de-DE" sz="2000" dirty="0">
                <a:latin typeface="+mj-lt"/>
              </a:rPr>
              <a:t> </a:t>
            </a:r>
            <a:r>
              <a:rPr lang="de-DE" sz="2000" dirty="0" err="1">
                <a:latin typeface="+mj-lt"/>
              </a:rPr>
              <a:t>response</a:t>
            </a:r>
            <a:r>
              <a:rPr lang="de-DE" sz="2000" dirty="0">
                <a:latin typeface="+mj-lt"/>
              </a:rPr>
              <a:t> GSR)</a:t>
            </a:r>
          </a:p>
          <a:p>
            <a:pPr marL="342900" indent="-342900">
              <a:lnSpc>
                <a:spcPct val="150000"/>
              </a:lnSpc>
              <a:buFont typeface="Arial" panose="020B0604020202020204" pitchFamily="34" charset="0"/>
              <a:buChar char="•"/>
            </a:pPr>
            <a:r>
              <a:rPr lang="de-DE" sz="2000" dirty="0">
                <a:latin typeface="+mj-lt"/>
              </a:rPr>
              <a:t>Leitfähigkeits- und Potentialänderungen der Haut</a:t>
            </a:r>
          </a:p>
          <a:p>
            <a:pPr marL="342900" indent="-342900">
              <a:lnSpc>
                <a:spcPct val="150000"/>
              </a:lnSpc>
              <a:buFont typeface="Arial" panose="020B0604020202020204" pitchFamily="34" charset="0"/>
              <a:buChar char="•"/>
            </a:pPr>
            <a:endParaRPr lang="de-DE" sz="2000" dirty="0">
              <a:latin typeface="+mj-lt"/>
            </a:endParaRPr>
          </a:p>
          <a:p>
            <a:pPr marL="342900" indent="-342900">
              <a:lnSpc>
                <a:spcPct val="150000"/>
              </a:lnSpc>
              <a:buFont typeface="Arial" panose="020B0604020202020204" pitchFamily="34" charset="0"/>
              <a:buChar char="•"/>
            </a:pPr>
            <a:endParaRPr lang="de-DE" sz="2000" dirty="0">
              <a:latin typeface="+mj-lt"/>
            </a:endParaRPr>
          </a:p>
        </p:txBody>
      </p:sp>
      <p:sp>
        <p:nvSpPr>
          <p:cNvPr id="13" name="Textfeld 12"/>
          <p:cNvSpPr txBox="1"/>
          <p:nvPr/>
        </p:nvSpPr>
        <p:spPr>
          <a:xfrm>
            <a:off x="939123" y="4525748"/>
            <a:ext cx="5832648" cy="2400657"/>
          </a:xfrm>
          <a:prstGeom prst="rect">
            <a:avLst/>
          </a:prstGeom>
          <a:noFill/>
        </p:spPr>
        <p:txBody>
          <a:bodyPr wrap="square" rtlCol="0">
            <a:spAutoFit/>
          </a:bodyPr>
          <a:lstStyle/>
          <a:p>
            <a:pPr>
              <a:lnSpc>
                <a:spcPct val="150000"/>
              </a:lnSpc>
            </a:pPr>
            <a:r>
              <a:rPr lang="de-DE" sz="2000" b="1" dirty="0"/>
              <a:t>Idee:</a:t>
            </a:r>
            <a:endParaRPr lang="de-DE" sz="2000" dirty="0"/>
          </a:p>
          <a:p>
            <a:pPr marL="342900" indent="-342900">
              <a:lnSpc>
                <a:spcPct val="150000"/>
              </a:lnSpc>
              <a:buFont typeface="Arial" panose="020B0604020202020204" pitchFamily="34" charset="0"/>
              <a:buChar char="•"/>
            </a:pPr>
            <a:r>
              <a:rPr lang="de-DE" sz="2000" dirty="0"/>
              <a:t>Messung der </a:t>
            </a:r>
            <a:r>
              <a:rPr lang="de-DE" sz="2000" dirty="0" smtClean="0"/>
              <a:t>Spannung zwischen </a:t>
            </a:r>
            <a:r>
              <a:rPr lang="de-DE" sz="2000" dirty="0"/>
              <a:t>zwei Elektroden bei </a:t>
            </a:r>
            <a:r>
              <a:rPr lang="de-DE" dirty="0" smtClean="0"/>
              <a:t>geringem konstanten Strom </a:t>
            </a:r>
            <a:endParaRPr lang="de-DE" sz="2000" dirty="0"/>
          </a:p>
          <a:p>
            <a:pPr>
              <a:lnSpc>
                <a:spcPct val="150000"/>
              </a:lnSpc>
            </a:pPr>
            <a:r>
              <a:rPr lang="de-DE" sz="2000" dirty="0"/>
              <a:t>	-&gt; Ohm‘sches Gesetz</a:t>
            </a:r>
          </a:p>
          <a:p>
            <a:pPr>
              <a:lnSpc>
                <a:spcPct val="150000"/>
              </a:lnSpc>
            </a:pPr>
            <a:r>
              <a:rPr lang="de-DE" sz="2000" dirty="0"/>
              <a:t> </a:t>
            </a:r>
          </a:p>
        </p:txBody>
      </p:sp>
      <p:sp>
        <p:nvSpPr>
          <p:cNvPr id="6" name="Textfeld 5"/>
          <p:cNvSpPr txBox="1"/>
          <p:nvPr/>
        </p:nvSpPr>
        <p:spPr>
          <a:xfrm>
            <a:off x="750437" y="1069367"/>
            <a:ext cx="4136572" cy="1046440"/>
          </a:xfrm>
          <a:prstGeom prst="rect">
            <a:avLst/>
          </a:prstGeom>
          <a:noFill/>
        </p:spPr>
        <p:txBody>
          <a:bodyPr wrap="square" rtlCol="0">
            <a:spAutoFit/>
          </a:bodyPr>
          <a:lstStyle/>
          <a:p>
            <a:r>
              <a:rPr lang="de-DE" sz="2400" b="1" dirty="0"/>
              <a:t>Hautleitfähigkeit </a:t>
            </a:r>
            <a:r>
              <a:rPr lang="de-DE" sz="1400" dirty="0" smtClean="0"/>
              <a:t>[3]</a:t>
            </a:r>
            <a:r>
              <a:rPr lang="de-DE" sz="2400" b="1" dirty="0"/>
              <a:t/>
            </a:r>
            <a:br>
              <a:rPr lang="de-DE" sz="2400" b="1" dirty="0"/>
            </a:br>
            <a:endParaRPr lang="de-DE" sz="1800" dirty="0"/>
          </a:p>
          <a:p>
            <a:endParaRPr lang="de-DE" dirty="0"/>
          </a:p>
        </p:txBody>
      </p:sp>
    </p:spTree>
    <p:extLst>
      <p:ext uri="{BB962C8B-B14F-4D97-AF65-F5344CB8AC3E}">
        <p14:creationId xmlns:p14="http://schemas.microsoft.com/office/powerpoint/2010/main" val="4161138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853643" y="1134549"/>
            <a:ext cx="3600400" cy="461665"/>
          </a:xfrm>
          <a:prstGeom prst="rect">
            <a:avLst/>
          </a:prstGeom>
          <a:noFill/>
        </p:spPr>
        <p:txBody>
          <a:bodyPr wrap="square" rtlCol="0">
            <a:spAutoFit/>
          </a:bodyPr>
          <a:lstStyle/>
          <a:p>
            <a:r>
              <a:rPr lang="de-DE" sz="2400" b="1" dirty="0"/>
              <a:t>Hautleitfähigkeit </a:t>
            </a:r>
            <a:r>
              <a:rPr lang="de-DE" sz="1100" dirty="0" smtClean="0"/>
              <a:t>[3],[</a:t>
            </a:r>
            <a:r>
              <a:rPr lang="de-DE" sz="1100" dirty="0"/>
              <a:t>4</a:t>
            </a:r>
            <a:r>
              <a:rPr lang="de-DE" sz="1100" dirty="0" smtClean="0"/>
              <a:t>],[</a:t>
            </a:r>
            <a:r>
              <a:rPr lang="de-DE" sz="1100" dirty="0"/>
              <a:t>5</a:t>
            </a:r>
            <a:r>
              <a:rPr lang="de-DE" sz="1100" dirty="0" smtClean="0"/>
              <a:t>]</a:t>
            </a:r>
            <a:endParaRPr lang="de-DE" sz="2000" dirty="0"/>
          </a:p>
        </p:txBody>
      </p:sp>
      <p:sp>
        <p:nvSpPr>
          <p:cNvPr id="5" name="Textfeld 4"/>
          <p:cNvSpPr txBox="1"/>
          <p:nvPr/>
        </p:nvSpPr>
        <p:spPr>
          <a:xfrm>
            <a:off x="1085871" y="1987806"/>
            <a:ext cx="6264696"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a:t>Schweiß = Elektrolytlösung, elektrischer Leiter</a:t>
            </a:r>
          </a:p>
          <a:p>
            <a:pPr marL="285750" indent="-285750">
              <a:lnSpc>
                <a:spcPct val="150000"/>
              </a:lnSpc>
              <a:buFont typeface="Arial" panose="020B0604020202020204" pitchFamily="34" charset="0"/>
              <a:buChar char="•"/>
            </a:pPr>
            <a:r>
              <a:rPr lang="de-DE" sz="2000" dirty="0"/>
              <a:t>Schweißproduktion von </a:t>
            </a:r>
            <a:r>
              <a:rPr lang="de-DE" sz="2000" dirty="0" smtClean="0"/>
              <a:t>Sympathikus </a:t>
            </a:r>
            <a:r>
              <a:rPr lang="de-DE" sz="2000" dirty="0"/>
              <a:t>gesteuert </a:t>
            </a:r>
            <a:br>
              <a:rPr lang="de-DE" sz="2000" dirty="0"/>
            </a:br>
            <a:r>
              <a:rPr lang="de-DE" sz="2000" dirty="0"/>
              <a:t>-&gt; unbewusst</a:t>
            </a:r>
          </a:p>
          <a:p>
            <a:pPr marL="285750" indent="-285750">
              <a:lnSpc>
                <a:spcPct val="150000"/>
              </a:lnSpc>
              <a:buFont typeface="Arial" panose="020B0604020202020204" pitchFamily="34" charset="0"/>
              <a:buChar char="•"/>
            </a:pPr>
            <a:r>
              <a:rPr lang="de-DE" sz="2000" dirty="0"/>
              <a:t>„Emotional </a:t>
            </a:r>
            <a:r>
              <a:rPr lang="de-DE" sz="2000" dirty="0" err="1"/>
              <a:t>sweating</a:t>
            </a:r>
            <a:r>
              <a:rPr lang="de-DE" sz="2000" dirty="0"/>
              <a:t>“:  Hand- und Fußinnenfläche</a:t>
            </a:r>
          </a:p>
          <a:p>
            <a:pPr marL="285750" indent="-285750">
              <a:lnSpc>
                <a:spcPct val="150000"/>
              </a:lnSpc>
              <a:buFont typeface="Arial" panose="020B0604020202020204" pitchFamily="34" charset="0"/>
              <a:buChar char="•"/>
            </a:pPr>
            <a:endParaRPr lang="de-DE" sz="2000" dirty="0"/>
          </a:p>
          <a:p>
            <a:pPr marL="285750" indent="-285750">
              <a:lnSpc>
                <a:spcPct val="150000"/>
              </a:lnSpc>
              <a:buFont typeface="Arial" panose="020B0604020202020204" pitchFamily="34" charset="0"/>
              <a:buChar char="•"/>
            </a:pPr>
            <a:r>
              <a:rPr lang="de-DE" sz="2000" dirty="0"/>
              <a:t>Reflektiert Veränderungen der emotionalen Erregung, Motivation, Aufmerksamkeit</a:t>
            </a:r>
          </a:p>
          <a:p>
            <a:pPr marL="285750" indent="-285750">
              <a:lnSpc>
                <a:spcPct val="150000"/>
              </a:lnSpc>
              <a:buFont typeface="Arial" panose="020B0604020202020204" pitchFamily="34" charset="0"/>
              <a:buChar char="•"/>
            </a:pPr>
            <a:endParaRPr lang="de-DE" sz="2000" dirty="0"/>
          </a:p>
        </p:txBody>
      </p:sp>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p:nvPr/>
        </p:nvPicPr>
        <p:blipFill rotWithShape="1">
          <a:blip r:embed="rId3">
            <a:extLst>
              <a:ext uri="{28A0092B-C50C-407E-A947-70E740481C1C}">
                <a14:useLocalDpi xmlns:a14="http://schemas.microsoft.com/office/drawing/2010/main" val="0"/>
              </a:ext>
            </a:extLst>
          </a:blip>
          <a:srcRect l="1451" t="4566" r="86756" b="58312"/>
          <a:stretch/>
        </p:blipFill>
        <p:spPr bwMode="auto">
          <a:xfrm>
            <a:off x="6659063" y="694726"/>
            <a:ext cx="2484937" cy="3060339"/>
          </a:xfrm>
          <a:prstGeom prst="rect">
            <a:avLst/>
          </a:prstGeom>
          <a:ln>
            <a:noFill/>
          </a:ln>
          <a:extLst>
            <a:ext uri="{53640926-AAD7-44D8-BBD7-CCE9431645EC}">
              <a14:shadowObscured xmlns:a14="http://schemas.microsoft.com/office/drawing/2010/main"/>
            </a:ext>
          </a:extLst>
        </p:spPr>
      </p:pic>
      <p:sp>
        <p:nvSpPr>
          <p:cNvPr id="6" name="Textfeld 5"/>
          <p:cNvSpPr txBox="1"/>
          <p:nvPr/>
        </p:nvSpPr>
        <p:spPr>
          <a:xfrm>
            <a:off x="692950" y="1117933"/>
            <a:ext cx="2664296" cy="461665"/>
          </a:xfrm>
          <a:prstGeom prst="rect">
            <a:avLst/>
          </a:prstGeom>
          <a:noFill/>
        </p:spPr>
        <p:txBody>
          <a:bodyPr wrap="square" rtlCol="0">
            <a:spAutoFit/>
          </a:bodyPr>
          <a:lstStyle/>
          <a:p>
            <a:r>
              <a:rPr lang="de-DE" sz="2400" b="1" dirty="0"/>
              <a:t>Messung </a:t>
            </a:r>
            <a:r>
              <a:rPr lang="de-DE" sz="1100" dirty="0" smtClean="0"/>
              <a:t>[3],[6]</a:t>
            </a:r>
            <a:endParaRPr lang="de-DE" sz="1400" dirty="0"/>
          </a:p>
        </p:txBody>
      </p:sp>
      <p:sp>
        <p:nvSpPr>
          <p:cNvPr id="7" name="Textfeld 6"/>
          <p:cNvSpPr txBox="1"/>
          <p:nvPr/>
        </p:nvSpPr>
        <p:spPr>
          <a:xfrm>
            <a:off x="968722" y="1687354"/>
            <a:ext cx="6391727"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a:t>Nicht-invasiv </a:t>
            </a:r>
            <a:endParaRPr lang="de-DE" sz="2000" dirty="0" smtClean="0"/>
          </a:p>
          <a:p>
            <a:pPr marL="285750" indent="-285750">
              <a:lnSpc>
                <a:spcPct val="150000"/>
              </a:lnSpc>
              <a:buFont typeface="Arial" panose="020B0604020202020204" pitchFamily="34" charset="0"/>
              <a:buChar char="•"/>
            </a:pPr>
            <a:r>
              <a:rPr lang="de-DE" sz="2000" dirty="0" smtClean="0"/>
              <a:t>Formelzeichen </a:t>
            </a:r>
            <a:r>
              <a:rPr lang="de-DE" sz="2000" dirty="0"/>
              <a:t>C (</a:t>
            </a:r>
            <a:r>
              <a:rPr lang="de-DE" sz="2000" dirty="0" err="1"/>
              <a:t>Conductivity</a:t>
            </a:r>
            <a:r>
              <a:rPr lang="de-DE" sz="2000" dirty="0"/>
              <a:t>), Einheit </a:t>
            </a:r>
            <a:r>
              <a:rPr lang="en-US" sz="2000" dirty="0" err="1"/>
              <a:t>μS</a:t>
            </a:r>
            <a:endParaRPr lang="en-US" sz="2000" dirty="0"/>
          </a:p>
          <a:p>
            <a:pPr marL="285750" indent="-285750">
              <a:lnSpc>
                <a:spcPct val="150000"/>
              </a:lnSpc>
              <a:buFont typeface="Arial" panose="020B0604020202020204" pitchFamily="34" charset="0"/>
              <a:buChar char="•"/>
            </a:pPr>
            <a:r>
              <a:rPr lang="de-DE" sz="2000" dirty="0"/>
              <a:t>Zwei Elektroden an Hautoberfläche</a:t>
            </a:r>
            <a:endParaRPr lang="en-US" sz="2000" dirty="0"/>
          </a:p>
          <a:p>
            <a:pPr marL="285750" indent="-285750">
              <a:lnSpc>
                <a:spcPct val="150000"/>
              </a:lnSpc>
              <a:buFont typeface="Arial" panose="020B0604020202020204" pitchFamily="34" charset="0"/>
              <a:buChar char="•"/>
            </a:pPr>
            <a:r>
              <a:rPr lang="de-DE" sz="2000" dirty="0"/>
              <a:t>Am ersten oder mittleren Gliedern von Zeige- und Mittelfinger (A,B) der nicht dominierenden Hand</a:t>
            </a:r>
          </a:p>
          <a:p>
            <a:pPr marL="285750" indent="-285750">
              <a:lnSpc>
                <a:spcPct val="150000"/>
              </a:lnSpc>
              <a:buFont typeface="Arial" panose="020B0604020202020204" pitchFamily="34" charset="0"/>
              <a:buChar char="•"/>
            </a:pPr>
            <a:r>
              <a:rPr lang="de-DE" sz="2000" dirty="0"/>
              <a:t>Bei viel Bewegung beider Hände: Handfläche (C, D)</a:t>
            </a:r>
          </a:p>
          <a:p>
            <a:pPr marL="285750" indent="-285750">
              <a:lnSpc>
                <a:spcPct val="150000"/>
              </a:lnSpc>
              <a:buFont typeface="Arial" panose="020B0604020202020204" pitchFamily="34" charset="0"/>
              <a:buChar char="•"/>
            </a:pPr>
            <a:endParaRPr lang="de-DE" sz="2000" dirty="0"/>
          </a:p>
          <a:p>
            <a:pPr marL="285750" indent="-285750">
              <a:lnSpc>
                <a:spcPct val="150000"/>
              </a:lnSpc>
              <a:buFont typeface="Arial" panose="020B0604020202020204" pitchFamily="34" charset="0"/>
              <a:buChar char="•"/>
            </a:pPr>
            <a:r>
              <a:rPr lang="de-DE" sz="2000" dirty="0" smtClean="0"/>
              <a:t>Signal zeitverzögert</a:t>
            </a:r>
          </a:p>
          <a:p>
            <a:pPr marL="285750" indent="-285750">
              <a:lnSpc>
                <a:spcPct val="150000"/>
              </a:lnSpc>
              <a:buFont typeface="Arial" panose="020B0604020202020204" pitchFamily="34" charset="0"/>
              <a:buChar char="•"/>
            </a:pPr>
            <a:endParaRPr lang="de-DE" sz="2000" dirty="0"/>
          </a:p>
          <a:p>
            <a:pPr marL="342900" indent="-342900">
              <a:lnSpc>
                <a:spcPct val="150000"/>
              </a:lnSpc>
              <a:buFont typeface="Arial" panose="020B0604020202020204" pitchFamily="34" charset="0"/>
              <a:buChar char="•"/>
            </a:pPr>
            <a:endParaRPr lang="de-DE" sz="2000" b="1" dirty="0"/>
          </a:p>
        </p:txBody>
      </p:sp>
      <p:sp>
        <p:nvSpPr>
          <p:cNvPr id="8" name="Textfeld 7"/>
          <p:cNvSpPr txBox="1"/>
          <p:nvPr/>
        </p:nvSpPr>
        <p:spPr>
          <a:xfrm>
            <a:off x="8225275" y="3040925"/>
            <a:ext cx="684990" cy="430887"/>
          </a:xfrm>
          <a:prstGeom prst="rect">
            <a:avLst/>
          </a:prstGeom>
          <a:noFill/>
        </p:spPr>
        <p:txBody>
          <a:bodyPr wrap="square" rtlCol="0">
            <a:spAutoFit/>
          </a:bodyPr>
          <a:lstStyle/>
          <a:p>
            <a:r>
              <a:rPr lang="de-DE" sz="1050" dirty="0"/>
              <a:t>Quelle: [2]</a:t>
            </a:r>
          </a:p>
        </p:txBody>
      </p:sp>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837475" y="1132089"/>
            <a:ext cx="4170992" cy="461665"/>
          </a:xfrm>
          <a:prstGeom prst="rect">
            <a:avLst/>
          </a:prstGeom>
          <a:noFill/>
        </p:spPr>
        <p:txBody>
          <a:bodyPr wrap="square" rtlCol="0">
            <a:spAutoFit/>
          </a:bodyPr>
          <a:lstStyle/>
          <a:p>
            <a:r>
              <a:rPr lang="de-DE" sz="2400" b="1" dirty="0"/>
              <a:t>Ergebnis </a:t>
            </a:r>
            <a:r>
              <a:rPr lang="de-DE" sz="1400" dirty="0" smtClean="0"/>
              <a:t>[6]</a:t>
            </a:r>
            <a:endParaRPr lang="de-DE"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10" y="1610527"/>
            <a:ext cx="8062343" cy="5247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2530AA4-90E8-4B41-83A7-DF66713D129E}"/>
              </a:ext>
            </a:extLst>
          </p:cNvPr>
          <p:cNvSpPr>
            <a:spLocks noGrp="1"/>
          </p:cNvSpPr>
          <p:nvPr>
            <p:ph type="title"/>
          </p:nvPr>
        </p:nvSpPr>
        <p:spPr/>
        <p:txBody>
          <a:bodyPr/>
          <a:lstStyle/>
          <a:p>
            <a:r>
              <a:rPr lang="de-DE" dirty="0"/>
              <a:t>Biofeedback Daten</a:t>
            </a:r>
          </a:p>
        </p:txBody>
      </p:sp>
      <p:sp>
        <p:nvSpPr>
          <p:cNvPr id="3" name="Inhaltsplatzhalter 2">
            <a:extLst>
              <a:ext uri="{FF2B5EF4-FFF2-40B4-BE49-F238E27FC236}">
                <a16:creationId xmlns:a16="http://schemas.microsoft.com/office/drawing/2014/main" xmlns="" id="{5B166CFF-18A8-44F9-9421-328DA37DACEA}"/>
              </a:ext>
            </a:extLst>
          </p:cNvPr>
          <p:cNvSpPr>
            <a:spLocks noGrp="1"/>
          </p:cNvSpPr>
          <p:nvPr>
            <p:ph idx="1"/>
          </p:nvPr>
        </p:nvSpPr>
        <p:spPr/>
        <p:txBody>
          <a:bodyPr/>
          <a:lstStyle/>
          <a:p>
            <a:pPr marL="400050" lvl="1" indent="0">
              <a:buNone/>
            </a:pPr>
            <a:r>
              <a:rPr lang="de-DE" sz="2400" u="sng" dirty="0"/>
              <a:t>Welche physiologischen Funktionen?</a:t>
            </a:r>
          </a:p>
          <a:p>
            <a:pPr marL="400050" lvl="1" indent="0">
              <a:buNone/>
            </a:pPr>
            <a:endParaRPr lang="de-DE" sz="3200" u="sng" dirty="0"/>
          </a:p>
          <a:p>
            <a:r>
              <a:rPr lang="de-DE" sz="2000" dirty="0"/>
              <a:t>EKG (Elektrokardiogramm)</a:t>
            </a:r>
          </a:p>
          <a:p>
            <a:r>
              <a:rPr lang="de-DE" sz="2000" dirty="0"/>
              <a:t>Puls</a:t>
            </a:r>
          </a:p>
          <a:p>
            <a:r>
              <a:rPr lang="de-DE" sz="2000" dirty="0"/>
              <a:t>EDA (Elektro Dermale Aktivität), GSR</a:t>
            </a:r>
          </a:p>
          <a:p>
            <a:r>
              <a:rPr lang="de-DE" sz="2000" dirty="0"/>
              <a:t>Temperatur</a:t>
            </a:r>
          </a:p>
          <a:p>
            <a:r>
              <a:rPr lang="de-DE" sz="2000" dirty="0"/>
              <a:t>O2 Sättigung</a:t>
            </a:r>
          </a:p>
          <a:p>
            <a:r>
              <a:rPr lang="de-DE" sz="2000" dirty="0"/>
              <a:t>Eye Tracker Daten</a:t>
            </a:r>
          </a:p>
          <a:p>
            <a:pPr marL="0" indent="0">
              <a:buNone/>
            </a:pPr>
            <a:r>
              <a:rPr lang="de-DE" sz="2000" dirty="0"/>
              <a:t>     -&gt; Blickanalyse und Pupillenantwort</a:t>
            </a:r>
          </a:p>
          <a:p>
            <a:pPr marL="0" indent="0">
              <a:buNone/>
            </a:pPr>
            <a:endParaRPr lang="de-DE" dirty="0"/>
          </a:p>
          <a:p>
            <a:pPr marL="0" indent="0">
              <a:buNone/>
            </a:pPr>
            <a:endParaRPr lang="de-DE" dirty="0"/>
          </a:p>
          <a:p>
            <a:pPr marL="0" indent="0">
              <a:buNone/>
            </a:pPr>
            <a:endParaRPr lang="de-DE" dirty="0"/>
          </a:p>
        </p:txBody>
      </p:sp>
    </p:spTree>
    <p:extLst>
      <p:ext uri="{BB962C8B-B14F-4D97-AF65-F5344CB8AC3E}">
        <p14:creationId xmlns:p14="http://schemas.microsoft.com/office/powerpoint/2010/main" val="35900654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763757" y="1117957"/>
            <a:ext cx="4170992" cy="461665"/>
          </a:xfrm>
          <a:prstGeom prst="rect">
            <a:avLst/>
          </a:prstGeom>
          <a:noFill/>
        </p:spPr>
        <p:txBody>
          <a:bodyPr wrap="square" rtlCol="0">
            <a:spAutoFit/>
          </a:bodyPr>
          <a:lstStyle/>
          <a:p>
            <a:r>
              <a:rPr lang="de-DE" sz="2400" b="1" dirty="0"/>
              <a:t>Analyse </a:t>
            </a:r>
            <a:r>
              <a:rPr lang="de-DE" sz="1400" dirty="0" smtClean="0"/>
              <a:t>[3],[</a:t>
            </a:r>
            <a:r>
              <a:rPr lang="de-DE" sz="1400" dirty="0"/>
              <a:t>6</a:t>
            </a:r>
            <a:r>
              <a:rPr lang="de-DE" sz="1400" dirty="0" smtClean="0"/>
              <a:t>]</a:t>
            </a:r>
            <a:endParaRPr lang="de-DE" sz="2400" dirty="0"/>
          </a:p>
        </p:txBody>
      </p:sp>
      <p:sp>
        <p:nvSpPr>
          <p:cNvPr id="5" name="Textfeld 4"/>
          <p:cNvSpPr txBox="1"/>
          <p:nvPr/>
        </p:nvSpPr>
        <p:spPr>
          <a:xfrm>
            <a:off x="1025015" y="2153133"/>
            <a:ext cx="6388570"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SCL: Tonic Skin </a:t>
            </a:r>
            <a:r>
              <a:rPr lang="de-DE" dirty="0" err="1"/>
              <a:t>Conductance</a:t>
            </a:r>
            <a:r>
              <a:rPr lang="de-DE" dirty="0"/>
              <a:t> Level  -&gt; entfernen</a:t>
            </a:r>
          </a:p>
          <a:p>
            <a:pPr marL="285750" indent="-285750">
              <a:lnSpc>
                <a:spcPct val="150000"/>
              </a:lnSpc>
              <a:buFont typeface="Arial" panose="020B0604020202020204" pitchFamily="34" charset="0"/>
              <a:buChar char="•"/>
            </a:pPr>
            <a:r>
              <a:rPr lang="de-DE" dirty="0"/>
              <a:t>SCR: </a:t>
            </a:r>
            <a:r>
              <a:rPr lang="de-DE" dirty="0" err="1"/>
              <a:t>Phasic</a:t>
            </a:r>
            <a:r>
              <a:rPr lang="de-DE" dirty="0"/>
              <a:t> Skin </a:t>
            </a:r>
            <a:r>
              <a:rPr lang="de-DE" dirty="0" err="1"/>
              <a:t>Conductance</a:t>
            </a:r>
            <a:r>
              <a:rPr lang="de-DE" dirty="0"/>
              <a:t> Response</a:t>
            </a:r>
            <a:br>
              <a:rPr lang="de-DE" dirty="0"/>
            </a:br>
            <a:r>
              <a:rPr lang="de-DE" dirty="0"/>
              <a:t>-&gt; Peaks bestimmen ( &gt; 0.01 </a:t>
            </a:r>
            <a:r>
              <a:rPr lang="en-US" dirty="0" err="1"/>
              <a:t>μS</a:t>
            </a:r>
            <a:r>
              <a:rPr lang="en-US" dirty="0"/>
              <a:t>), </a:t>
            </a:r>
            <a:r>
              <a:rPr lang="en-US" dirty="0" err="1"/>
              <a:t>Zeit</a:t>
            </a:r>
            <a:r>
              <a:rPr lang="en-US" dirty="0"/>
              <a:t> des </a:t>
            </a:r>
            <a:r>
              <a:rPr lang="en-US" dirty="0" err="1"/>
              <a:t>ersten</a:t>
            </a:r>
            <a:r>
              <a:rPr lang="en-US" dirty="0"/>
              <a:t> Peaks</a:t>
            </a:r>
            <a:endParaRPr lang="de-DE" dirty="0"/>
          </a:p>
          <a:p>
            <a:pPr marL="285750" indent="-28575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1029010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8730" t="2621" r="8095" b="3121"/>
          <a:stretch/>
        </p:blipFill>
        <p:spPr>
          <a:xfrm>
            <a:off x="6669" y="1451428"/>
            <a:ext cx="9137331" cy="4934858"/>
          </a:xfrm>
          <a:prstGeom prst="rect">
            <a:avLst/>
          </a:prstGeom>
        </p:spPr>
      </p:pic>
      <p:sp>
        <p:nvSpPr>
          <p:cNvPr id="6" name="Textfeld 5"/>
          <p:cNvSpPr txBox="1"/>
          <p:nvPr/>
        </p:nvSpPr>
        <p:spPr>
          <a:xfrm>
            <a:off x="333829" y="957943"/>
            <a:ext cx="6444343" cy="707886"/>
          </a:xfrm>
          <a:prstGeom prst="rect">
            <a:avLst/>
          </a:prstGeom>
          <a:noFill/>
        </p:spPr>
        <p:txBody>
          <a:bodyPr wrap="square" rtlCol="0">
            <a:spAutoFit/>
          </a:bodyPr>
          <a:lstStyle/>
          <a:p>
            <a:r>
              <a:rPr lang="de-DE" dirty="0"/>
              <a:t>Schritt 1: SCL entfernen</a:t>
            </a:r>
          </a:p>
          <a:p>
            <a:endParaRPr lang="de-DE" dirty="0"/>
          </a:p>
        </p:txBody>
      </p:sp>
    </p:spTree>
    <p:extLst>
      <p:ext uri="{BB962C8B-B14F-4D97-AF65-F5344CB8AC3E}">
        <p14:creationId xmlns:p14="http://schemas.microsoft.com/office/powerpoint/2010/main" val="2295889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33828" y="957943"/>
            <a:ext cx="6444343" cy="707886"/>
          </a:xfrm>
          <a:prstGeom prst="rect">
            <a:avLst/>
          </a:prstGeom>
          <a:noFill/>
        </p:spPr>
        <p:txBody>
          <a:bodyPr wrap="square" rtlCol="0">
            <a:spAutoFit/>
          </a:bodyPr>
          <a:lstStyle/>
          <a:p>
            <a:r>
              <a:rPr lang="de-DE" dirty="0"/>
              <a:t>Schritt 2: Peaks bestimmen</a:t>
            </a:r>
          </a:p>
          <a:p>
            <a:endParaRPr lang="de-DE"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8766" r="7955" b="2455"/>
          <a:stretch/>
        </p:blipFill>
        <p:spPr>
          <a:xfrm>
            <a:off x="-1" y="1311886"/>
            <a:ext cx="9123789" cy="5208754"/>
          </a:xfrm>
          <a:prstGeom prst="rect">
            <a:avLst/>
          </a:prstGeom>
        </p:spPr>
      </p:pic>
    </p:spTree>
    <p:extLst>
      <p:ext uri="{BB962C8B-B14F-4D97-AF65-F5344CB8AC3E}">
        <p14:creationId xmlns:p14="http://schemas.microsoft.com/office/powerpoint/2010/main" val="4076796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33828" y="957943"/>
            <a:ext cx="6444343" cy="707886"/>
          </a:xfrm>
          <a:prstGeom prst="rect">
            <a:avLst/>
          </a:prstGeom>
          <a:noFill/>
        </p:spPr>
        <p:txBody>
          <a:bodyPr wrap="square" rtlCol="0">
            <a:spAutoFit/>
          </a:bodyPr>
          <a:lstStyle/>
          <a:p>
            <a:r>
              <a:rPr lang="de-DE" dirty="0"/>
              <a:t>Schritt 2: Peaks bestimmen</a:t>
            </a:r>
          </a:p>
          <a:p>
            <a:endParaRPr lang="de-DE"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8572" t="2869" r="8572" b="5206"/>
          <a:stretch/>
        </p:blipFill>
        <p:spPr>
          <a:xfrm>
            <a:off x="-1" y="1436914"/>
            <a:ext cx="9113709" cy="4818743"/>
          </a:xfrm>
          <a:prstGeom prst="rect">
            <a:avLst/>
          </a:prstGeom>
        </p:spPr>
      </p:pic>
    </p:spTree>
    <p:extLst>
      <p:ext uri="{BB962C8B-B14F-4D97-AF65-F5344CB8AC3E}">
        <p14:creationId xmlns:p14="http://schemas.microsoft.com/office/powerpoint/2010/main" val="17083171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763757" y="1117957"/>
            <a:ext cx="4170992" cy="461665"/>
          </a:xfrm>
          <a:prstGeom prst="rect">
            <a:avLst/>
          </a:prstGeom>
          <a:noFill/>
        </p:spPr>
        <p:txBody>
          <a:bodyPr wrap="square" rtlCol="0">
            <a:spAutoFit/>
          </a:bodyPr>
          <a:lstStyle/>
          <a:p>
            <a:r>
              <a:rPr lang="de-DE" sz="2400" b="1" dirty="0" smtClean="0"/>
              <a:t>Ausblick Bachelor-Arbeit</a:t>
            </a:r>
            <a:endParaRPr lang="de-DE" sz="2400" dirty="0"/>
          </a:p>
        </p:txBody>
      </p:sp>
      <p:sp>
        <p:nvSpPr>
          <p:cNvPr id="9" name="Textfeld 8"/>
          <p:cNvSpPr txBox="1"/>
          <p:nvPr/>
        </p:nvSpPr>
        <p:spPr>
          <a:xfrm>
            <a:off x="1025015" y="2153133"/>
            <a:ext cx="638857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smtClean="0"/>
              <a:t>Hautantwort</a:t>
            </a:r>
            <a:r>
              <a:rPr lang="de-DE" dirty="0" smtClean="0"/>
              <a:t>:</a:t>
            </a:r>
          </a:p>
          <a:p>
            <a:pPr>
              <a:lnSpc>
                <a:spcPct val="150000"/>
              </a:lnSpc>
            </a:pPr>
            <a:r>
              <a:rPr lang="de-DE" dirty="0" smtClean="0"/>
              <a:t>Vergleich leise und laute Hintergrundgeräusche</a:t>
            </a:r>
          </a:p>
          <a:p>
            <a:pPr>
              <a:lnSpc>
                <a:spcPct val="150000"/>
              </a:lnSpc>
            </a:pPr>
            <a:r>
              <a:rPr lang="de-DE" dirty="0" smtClean="0"/>
              <a:t>Vergleich Bedingung </a:t>
            </a:r>
          </a:p>
          <a:p>
            <a:pPr>
              <a:lnSpc>
                <a:spcPct val="150000"/>
              </a:lnSpc>
            </a:pPr>
            <a:r>
              <a:rPr lang="de-DE" dirty="0" smtClean="0"/>
              <a:t>Vergleich hören vs. sprechen </a:t>
            </a:r>
          </a:p>
          <a:p>
            <a:pPr>
              <a:lnSpc>
                <a:spcPct val="150000"/>
              </a:lnSpc>
            </a:pPr>
            <a:endParaRPr lang="de-DE" dirty="0"/>
          </a:p>
          <a:p>
            <a:pPr marL="285750" indent="-285750">
              <a:lnSpc>
                <a:spcPct val="150000"/>
              </a:lnSpc>
              <a:buFont typeface="Arial" panose="020B0604020202020204" pitchFamily="34" charset="0"/>
              <a:buChar char="•"/>
            </a:pPr>
            <a:r>
              <a:rPr lang="de-DE" b="1" dirty="0" smtClean="0"/>
              <a:t>EKG</a:t>
            </a:r>
            <a:r>
              <a:rPr lang="de-DE" dirty="0" smtClean="0"/>
              <a:t>:</a:t>
            </a:r>
          </a:p>
          <a:p>
            <a:pPr>
              <a:lnSpc>
                <a:spcPct val="150000"/>
              </a:lnSpc>
            </a:pPr>
            <a:r>
              <a:rPr lang="de-DE" dirty="0" smtClean="0"/>
              <a:t>Auswertung mit David </a:t>
            </a:r>
            <a:r>
              <a:rPr lang="de-DE" dirty="0" err="1" smtClean="0"/>
              <a:t>Thinnes</a:t>
            </a:r>
            <a:r>
              <a:rPr lang="de-DE" dirty="0" smtClean="0"/>
              <a:t>‘ Funktion</a:t>
            </a: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3903111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a:extLst>
              <a:ext uri="{FF2B5EF4-FFF2-40B4-BE49-F238E27FC236}">
                <a16:creationId xmlns:a16="http://schemas.microsoft.com/office/drawing/2014/main" xmlns=""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
        <p:nvSpPr>
          <p:cNvPr id="4" name="Textfeld 3"/>
          <p:cNvSpPr txBox="1"/>
          <p:nvPr/>
        </p:nvSpPr>
        <p:spPr>
          <a:xfrm>
            <a:off x="319312" y="1907313"/>
            <a:ext cx="8606971" cy="4093428"/>
          </a:xfrm>
          <a:prstGeom prst="rect">
            <a:avLst/>
          </a:prstGeom>
          <a:noFill/>
        </p:spPr>
        <p:txBody>
          <a:bodyPr wrap="square" rtlCol="0">
            <a:spAutoFit/>
          </a:bodyPr>
          <a:lstStyle/>
          <a:p>
            <a:r>
              <a:rPr lang="de-DE" sz="1600" dirty="0" smtClean="0">
                <a:solidFill>
                  <a:schemeClr val="bg1">
                    <a:lumMod val="50000"/>
                  </a:schemeClr>
                </a:solidFill>
              </a:rPr>
              <a:t>[</a:t>
            </a:r>
            <a:r>
              <a:rPr lang="de-DE" sz="1600" dirty="0" smtClean="0"/>
              <a:t>1]: </a:t>
            </a:r>
            <a:r>
              <a:rPr lang="de-DE" sz="1600" dirty="0" err="1" smtClean="0"/>
              <a:t>Milikowski</a:t>
            </a:r>
            <a:r>
              <a:rPr lang="de-DE" sz="1600" dirty="0" smtClean="0"/>
              <a:t>, </a:t>
            </a:r>
            <a:r>
              <a:rPr lang="de-DE" sz="1600" dirty="0" err="1" smtClean="0"/>
              <a:t>Elshout</a:t>
            </a:r>
            <a:r>
              <a:rPr lang="de-DE" sz="1600" dirty="0" smtClean="0"/>
              <a:t>: </a:t>
            </a:r>
            <a:r>
              <a:rPr lang="de-DE" sz="1600" dirty="0" err="1" smtClean="0"/>
              <a:t>What</a:t>
            </a:r>
            <a:r>
              <a:rPr lang="de-DE" sz="1600" dirty="0" smtClean="0"/>
              <a:t> </a:t>
            </a:r>
            <a:r>
              <a:rPr lang="de-DE" sz="1600" dirty="0" err="1" smtClean="0"/>
              <a:t>makes</a:t>
            </a:r>
            <a:r>
              <a:rPr lang="de-DE" sz="1600" dirty="0" smtClean="0"/>
              <a:t> a </a:t>
            </a:r>
            <a:r>
              <a:rPr lang="de-DE" sz="1600" dirty="0" err="1" smtClean="0"/>
              <a:t>number</a:t>
            </a:r>
            <a:r>
              <a:rPr lang="de-DE" sz="1600" dirty="0" smtClean="0"/>
              <a:t> </a:t>
            </a:r>
            <a:r>
              <a:rPr lang="de-DE" sz="1600" dirty="0" err="1" smtClean="0"/>
              <a:t>wasy</a:t>
            </a:r>
            <a:r>
              <a:rPr lang="de-DE" sz="1600" dirty="0" smtClean="0"/>
              <a:t> </a:t>
            </a:r>
            <a:r>
              <a:rPr lang="de-DE" sz="1600" dirty="0" err="1" smtClean="0"/>
              <a:t>to</a:t>
            </a:r>
            <a:r>
              <a:rPr lang="de-DE" sz="1600" dirty="0" smtClean="0"/>
              <a:t> </a:t>
            </a:r>
            <a:r>
              <a:rPr lang="de-DE" sz="1600" dirty="0" err="1" smtClean="0"/>
              <a:t>remember</a:t>
            </a:r>
            <a:r>
              <a:rPr lang="de-DE" sz="1600" dirty="0" smtClean="0"/>
              <a:t>? </a:t>
            </a:r>
            <a:r>
              <a:rPr lang="de-DE" sz="1600" i="1" dirty="0" smtClean="0"/>
              <a:t>British Journal </a:t>
            </a:r>
            <a:r>
              <a:rPr lang="de-DE" sz="1600" i="1" dirty="0" err="1" smtClean="0"/>
              <a:t>of</a:t>
            </a:r>
            <a:r>
              <a:rPr lang="de-DE" sz="1600" i="1" dirty="0" smtClean="0"/>
              <a:t> </a:t>
            </a:r>
            <a:r>
              <a:rPr lang="de-DE" sz="1600" i="1" dirty="0" err="1" smtClean="0"/>
              <a:t>Psychology</a:t>
            </a:r>
            <a:r>
              <a:rPr lang="de-DE" sz="1600" i="1" dirty="0" smtClean="0"/>
              <a:t>, </a:t>
            </a:r>
            <a:r>
              <a:rPr lang="de-DE" sz="1600" i="1" dirty="0" err="1" smtClean="0"/>
              <a:t>Vol</a:t>
            </a:r>
            <a:r>
              <a:rPr lang="de-DE" sz="1600" i="1" dirty="0" smtClean="0"/>
              <a:t> 86, p. 537-547, </a:t>
            </a:r>
            <a:r>
              <a:rPr lang="de-DE" sz="1600" dirty="0" smtClean="0"/>
              <a:t>1995</a:t>
            </a:r>
          </a:p>
          <a:p>
            <a:endParaRPr lang="de-DE" sz="1600" dirty="0" smtClean="0"/>
          </a:p>
          <a:p>
            <a:r>
              <a:rPr lang="de-DE" sz="1600" dirty="0" smtClean="0"/>
              <a:t>[2]: </a:t>
            </a:r>
            <a:r>
              <a:rPr lang="de-DE" sz="1600" dirty="0" err="1" smtClean="0"/>
              <a:t>Cowan</a:t>
            </a:r>
            <a:r>
              <a:rPr lang="de-DE" sz="1600" dirty="0" smtClean="0"/>
              <a:t>: The </a:t>
            </a:r>
            <a:r>
              <a:rPr lang="de-DE" sz="1600" dirty="0" err="1" smtClean="0"/>
              <a:t>magical</a:t>
            </a:r>
            <a:r>
              <a:rPr lang="de-DE" sz="1600" dirty="0" smtClean="0"/>
              <a:t> </a:t>
            </a:r>
            <a:r>
              <a:rPr lang="de-DE" sz="1600" dirty="0" err="1" smtClean="0"/>
              <a:t>number</a:t>
            </a:r>
            <a:r>
              <a:rPr lang="de-DE" sz="1600" dirty="0" smtClean="0"/>
              <a:t> 4 in </a:t>
            </a:r>
            <a:r>
              <a:rPr lang="de-DE" sz="1600" dirty="0" err="1" smtClean="0"/>
              <a:t>short</a:t>
            </a:r>
            <a:r>
              <a:rPr lang="de-DE" sz="1600" dirty="0" smtClean="0"/>
              <a:t>-term </a:t>
            </a:r>
            <a:r>
              <a:rPr lang="de-DE" sz="1600" dirty="0" err="1" smtClean="0"/>
              <a:t>memory</a:t>
            </a:r>
            <a:r>
              <a:rPr lang="de-DE" sz="1600" dirty="0" smtClean="0"/>
              <a:t>: A </a:t>
            </a:r>
            <a:r>
              <a:rPr lang="de-DE" sz="1600" dirty="0" err="1" smtClean="0"/>
              <a:t>reconsideration</a:t>
            </a:r>
            <a:r>
              <a:rPr lang="de-DE" sz="1600" dirty="0" smtClean="0"/>
              <a:t> </a:t>
            </a:r>
            <a:r>
              <a:rPr lang="de-DE" sz="1600" dirty="0" err="1" smtClean="0"/>
              <a:t>of</a:t>
            </a:r>
            <a:r>
              <a:rPr lang="de-DE" sz="1600" dirty="0" smtClean="0"/>
              <a:t> mental </a:t>
            </a:r>
            <a:r>
              <a:rPr lang="de-DE" sz="1600" dirty="0" err="1" smtClean="0"/>
              <a:t>storage</a:t>
            </a:r>
            <a:r>
              <a:rPr lang="de-DE" sz="1600" dirty="0" smtClean="0"/>
              <a:t> </a:t>
            </a:r>
            <a:r>
              <a:rPr lang="de-DE" sz="1600" dirty="0" err="1" smtClean="0"/>
              <a:t>capacity</a:t>
            </a:r>
            <a:r>
              <a:rPr lang="de-DE" sz="1600" dirty="0" smtClean="0"/>
              <a:t> </a:t>
            </a:r>
            <a:r>
              <a:rPr lang="de-DE" sz="1600" i="1" dirty="0" err="1" smtClean="0"/>
              <a:t>Behaviour</a:t>
            </a:r>
            <a:r>
              <a:rPr lang="de-DE" sz="1600" i="1" dirty="0" smtClean="0"/>
              <a:t> </a:t>
            </a:r>
            <a:r>
              <a:rPr lang="de-DE" sz="1600" i="1" dirty="0" err="1" smtClean="0"/>
              <a:t>And</a:t>
            </a:r>
            <a:r>
              <a:rPr lang="de-DE" sz="1600" i="1" dirty="0" smtClean="0"/>
              <a:t> Brain Science, </a:t>
            </a:r>
            <a:r>
              <a:rPr lang="de-DE" sz="1600" i="1" dirty="0" err="1" smtClean="0"/>
              <a:t>Vol</a:t>
            </a:r>
            <a:r>
              <a:rPr lang="de-DE" sz="1600" i="1" dirty="0" smtClean="0"/>
              <a:t> 24, p. 87-185, </a:t>
            </a:r>
            <a:r>
              <a:rPr lang="de-DE" sz="1600" dirty="0" smtClean="0"/>
              <a:t>2000</a:t>
            </a:r>
          </a:p>
          <a:p>
            <a:endParaRPr lang="de-DE" sz="1600" dirty="0"/>
          </a:p>
          <a:p>
            <a:r>
              <a:rPr lang="de-DE" sz="1600" dirty="0"/>
              <a:t>[3]: </a:t>
            </a:r>
            <a:r>
              <a:rPr lang="de-DE" sz="1600" dirty="0" err="1"/>
              <a:t>Schandry</a:t>
            </a:r>
            <a:r>
              <a:rPr lang="de-DE" sz="1600" dirty="0"/>
              <a:t>, R.: </a:t>
            </a:r>
            <a:r>
              <a:rPr lang="de-DE" sz="1600" i="1" dirty="0"/>
              <a:t>Lehrbuch Psychophysiologie: Körperliche Indikatoren psychischen Geschehens</a:t>
            </a:r>
            <a:r>
              <a:rPr lang="de-DE" sz="1600" dirty="0"/>
              <a:t>. </a:t>
            </a:r>
            <a:r>
              <a:rPr lang="en-US" sz="1600" dirty="0" err="1"/>
              <a:t>Psychologie</a:t>
            </a:r>
            <a:r>
              <a:rPr lang="en-US" sz="1600" dirty="0"/>
              <a:t> </a:t>
            </a:r>
            <a:r>
              <a:rPr lang="en-US" sz="1600" dirty="0" err="1"/>
              <a:t>Verlags</a:t>
            </a:r>
            <a:r>
              <a:rPr lang="en-US" sz="1600" dirty="0"/>
              <a:t> Union, </a:t>
            </a:r>
            <a:r>
              <a:rPr lang="en-US" sz="1600" dirty="0" smtClean="0"/>
              <a:t>1989</a:t>
            </a:r>
          </a:p>
          <a:p>
            <a:endParaRPr lang="en-US" sz="1600" dirty="0"/>
          </a:p>
          <a:p>
            <a:r>
              <a:rPr lang="en-US" sz="1600" dirty="0" smtClean="0"/>
              <a:t>[4]: </a:t>
            </a:r>
            <a:r>
              <a:rPr lang="en-US" sz="1600" dirty="0" err="1"/>
              <a:t>Frith</a:t>
            </a:r>
            <a:r>
              <a:rPr lang="en-US" sz="1600" dirty="0"/>
              <a:t>, C.; Allen, H: </a:t>
            </a:r>
            <a:r>
              <a:rPr lang="en-US" sz="1600" i="1" dirty="0"/>
              <a:t>The skin conductance orienting response as an index of attention</a:t>
            </a:r>
            <a:r>
              <a:rPr lang="en-US" sz="1600" dirty="0"/>
              <a:t>. Biological  Psychology 17, North Holland, </a:t>
            </a:r>
            <a:r>
              <a:rPr lang="en-US" sz="1600" dirty="0" smtClean="0"/>
              <a:t>1983</a:t>
            </a:r>
          </a:p>
          <a:p>
            <a:endParaRPr lang="en-US" sz="1600" dirty="0"/>
          </a:p>
          <a:p>
            <a:r>
              <a:rPr lang="en-US" sz="1600" dirty="0" smtClean="0"/>
              <a:t>[5]:</a:t>
            </a:r>
            <a:r>
              <a:rPr lang="en-US" sz="1600" dirty="0" err="1"/>
              <a:t>Selle</a:t>
            </a:r>
            <a:r>
              <a:rPr lang="en-US" sz="1600" dirty="0"/>
              <a:t> et </a:t>
            </a:r>
            <a:r>
              <a:rPr lang="en-US" sz="1600" dirty="0" err="1"/>
              <a:t>al.:</a:t>
            </a:r>
            <a:r>
              <a:rPr lang="en-US" sz="1600" i="1" dirty="0" err="1"/>
              <a:t>Memory</a:t>
            </a:r>
            <a:r>
              <a:rPr lang="en-US" sz="1600" i="1" dirty="0"/>
              <a:t> detection: The effects of emotional stimuli.</a:t>
            </a:r>
            <a:r>
              <a:rPr lang="en-US" sz="1600" dirty="0"/>
              <a:t> Biological Psychology 2017</a:t>
            </a:r>
            <a:endParaRPr lang="de-DE" sz="1600" dirty="0"/>
          </a:p>
          <a:p>
            <a:endParaRPr lang="de-DE" sz="1600" dirty="0" smtClean="0"/>
          </a:p>
          <a:p>
            <a:r>
              <a:rPr lang="de-DE" sz="1600" dirty="0" smtClean="0"/>
              <a:t>[6]: </a:t>
            </a:r>
            <a:r>
              <a:rPr lang="en-US" sz="1600" dirty="0" err="1"/>
              <a:t>iMotions</a:t>
            </a:r>
            <a:r>
              <a:rPr lang="en-US" sz="1600" dirty="0"/>
              <a:t> GSR Pocket Guide , 2016</a:t>
            </a:r>
            <a:endParaRPr lang="de-DE" sz="1600" dirty="0"/>
          </a:p>
          <a:p>
            <a:endParaRPr lang="de-DE" sz="1600" dirty="0"/>
          </a:p>
        </p:txBody>
      </p:sp>
      <p:sp>
        <p:nvSpPr>
          <p:cNvPr id="2" name="Textfeld 1"/>
          <p:cNvSpPr txBox="1"/>
          <p:nvPr/>
        </p:nvSpPr>
        <p:spPr>
          <a:xfrm>
            <a:off x="638628" y="951653"/>
            <a:ext cx="2685143" cy="400110"/>
          </a:xfrm>
          <a:prstGeom prst="rect">
            <a:avLst/>
          </a:prstGeom>
          <a:noFill/>
        </p:spPr>
        <p:txBody>
          <a:bodyPr wrap="square" rtlCol="0">
            <a:spAutoFit/>
          </a:bodyPr>
          <a:lstStyle/>
          <a:p>
            <a:r>
              <a:rPr lang="de-DE" b="1" dirty="0" smtClean="0"/>
              <a:t>Quellen:</a:t>
            </a:r>
            <a:endParaRPr lang="de-DE" b="1" dirty="0"/>
          </a:p>
        </p:txBody>
      </p:sp>
    </p:spTree>
    <p:extLst>
      <p:ext uri="{BB962C8B-B14F-4D97-AF65-F5344CB8AC3E}">
        <p14:creationId xmlns:p14="http://schemas.microsoft.com/office/powerpoint/2010/main" val="8855215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Andreas Schröder</a:t>
            </a:r>
          </a:p>
        </p:txBody>
      </p:sp>
    </p:spTree>
    <p:extLst>
      <p:ext uri="{BB962C8B-B14F-4D97-AF65-F5344CB8AC3E}">
        <p14:creationId xmlns:p14="http://schemas.microsoft.com/office/powerpoint/2010/main" val="1300805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77317B5-ACA7-4064-A366-F7619FEB70F7}"/>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a16="http://schemas.microsoft.com/office/drawing/2014/main" xmlns="" id="{1B780AE3-D2F6-40DA-936F-C857F33F1992}"/>
              </a:ext>
            </a:extLst>
          </p:cNvPr>
          <p:cNvSpPr>
            <a:spLocks noGrp="1"/>
          </p:cNvSpPr>
          <p:nvPr>
            <p:ph idx="1"/>
          </p:nvPr>
        </p:nvSpPr>
        <p:spPr>
          <a:xfrm>
            <a:off x="0" y="1416913"/>
            <a:ext cx="9144000" cy="6060515"/>
          </a:xfrm>
        </p:spPr>
        <p:txBody>
          <a:bodyPr/>
          <a:lstStyle/>
          <a:p>
            <a:r>
              <a:rPr lang="de-DE" sz="2000" b="1" dirty="0"/>
              <a:t>Hauptziel der Studie</a:t>
            </a:r>
            <a:r>
              <a:rPr lang="de-DE" sz="2000" dirty="0"/>
              <a:t>:</a:t>
            </a:r>
          </a:p>
          <a:p>
            <a:endParaRPr lang="de-DE" sz="2000" dirty="0"/>
          </a:p>
          <a:p>
            <a:pPr lvl="1">
              <a:buFont typeface="Symbol" panose="05050102010706020507" pitchFamily="18" charset="2"/>
              <a:buChar char="-"/>
            </a:pPr>
            <a:r>
              <a:rPr lang="de-DE" sz="1800" dirty="0"/>
              <a:t>Simulation eines Gesprächs mithilfe eines Avatars</a:t>
            </a:r>
          </a:p>
          <a:p>
            <a:pPr lvl="1">
              <a:buFont typeface="Symbol" panose="05050102010706020507" pitchFamily="18" charset="2"/>
              <a:buChar char="-"/>
            </a:pPr>
            <a:r>
              <a:rPr lang="de-DE" sz="1800" dirty="0"/>
              <a:t>Messung von Höranstrengung</a:t>
            </a:r>
          </a:p>
          <a:p>
            <a:pPr lvl="2"/>
            <a:r>
              <a:rPr lang="de-DE" sz="1800" dirty="0"/>
              <a:t>Wichtig um Hörgeräte, Hörimplantate verbessern und weiterentwickeln zu können.</a:t>
            </a:r>
          </a:p>
          <a:p>
            <a:pPr lvl="2"/>
            <a:r>
              <a:rPr lang="de-DE" sz="1800" dirty="0"/>
              <a:t>Objektive und Subjektive Beurteilung der Höranstrengung</a:t>
            </a:r>
          </a:p>
          <a:p>
            <a:pPr marL="0" indent="0">
              <a:buNone/>
            </a:pPr>
            <a:endParaRPr lang="de-DE" sz="1800" b="1" dirty="0"/>
          </a:p>
          <a:p>
            <a:r>
              <a:rPr lang="de-DE" sz="2000" b="1" dirty="0"/>
              <a:t>Höranstrengung</a:t>
            </a:r>
          </a:p>
          <a:p>
            <a:endParaRPr lang="de-DE" sz="2000" dirty="0"/>
          </a:p>
          <a:p>
            <a:pPr lvl="1"/>
            <a:r>
              <a:rPr lang="de-DE" sz="1800" dirty="0"/>
              <a:t>Aufmerksamkeit, die erbracht werden muss, um momentan relevante sensorische Informationen, der Sinnesmodalität des Hörens, zu erfassen und zu verarbeiten</a:t>
            </a:r>
          </a:p>
          <a:p>
            <a:pPr lvl="1"/>
            <a:endParaRPr lang="de-DE" sz="2400" dirty="0"/>
          </a:p>
        </p:txBody>
      </p:sp>
    </p:spTree>
    <p:extLst>
      <p:ext uri="{BB962C8B-B14F-4D97-AF65-F5344CB8AC3E}">
        <p14:creationId xmlns:p14="http://schemas.microsoft.com/office/powerpoint/2010/main" val="13928374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277317B5-ACA7-4064-A366-F7619FEB70F7}"/>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a16="http://schemas.microsoft.com/office/drawing/2014/main" xmlns="" id="{1B780AE3-D2F6-40DA-936F-C857F33F1992}"/>
              </a:ext>
            </a:extLst>
          </p:cNvPr>
          <p:cNvSpPr>
            <a:spLocks noGrp="1"/>
          </p:cNvSpPr>
          <p:nvPr>
            <p:ph idx="1"/>
          </p:nvPr>
        </p:nvSpPr>
        <p:spPr>
          <a:xfrm>
            <a:off x="0" y="1416913"/>
            <a:ext cx="9144000" cy="6060515"/>
          </a:xfrm>
        </p:spPr>
        <p:txBody>
          <a:bodyPr/>
          <a:lstStyle/>
          <a:p>
            <a:r>
              <a:rPr lang="de-DE" sz="2000" b="1" dirty="0"/>
              <a:t>Hauptziel der Studie</a:t>
            </a:r>
            <a:r>
              <a:rPr lang="de-DE" sz="2000" dirty="0"/>
              <a:t>:</a:t>
            </a:r>
          </a:p>
          <a:p>
            <a:endParaRPr lang="de-DE" sz="2000" dirty="0"/>
          </a:p>
          <a:p>
            <a:pPr lvl="1">
              <a:buFont typeface="Symbol" panose="05050102010706020507" pitchFamily="18" charset="2"/>
              <a:buChar char="-"/>
            </a:pPr>
            <a:r>
              <a:rPr lang="de-DE" sz="1800" dirty="0"/>
              <a:t>Simulation eines Gesprächs mithilfe eines Avatars</a:t>
            </a:r>
          </a:p>
          <a:p>
            <a:pPr lvl="1">
              <a:buFont typeface="Symbol" panose="05050102010706020507" pitchFamily="18" charset="2"/>
              <a:buChar char="-"/>
            </a:pPr>
            <a:r>
              <a:rPr lang="de-DE" sz="1800" dirty="0"/>
              <a:t>Messung von Höranstrengung</a:t>
            </a:r>
          </a:p>
          <a:p>
            <a:pPr lvl="2"/>
            <a:r>
              <a:rPr lang="de-DE" sz="1800" dirty="0"/>
              <a:t>Wichtig um Hörgeräte, Hörimplantate verbessern und weiterentwickeln zu können.</a:t>
            </a:r>
          </a:p>
          <a:p>
            <a:pPr lvl="2"/>
            <a:r>
              <a:rPr lang="de-DE" sz="1800" dirty="0"/>
              <a:t>Objektive und Subjektive Beurteilung der Höranstrengung</a:t>
            </a:r>
          </a:p>
          <a:p>
            <a:pPr marL="0" indent="0">
              <a:buNone/>
            </a:pPr>
            <a:endParaRPr lang="de-DE" sz="1800" b="1" dirty="0"/>
          </a:p>
          <a:p>
            <a:r>
              <a:rPr lang="de-DE" sz="2000" b="1" dirty="0"/>
              <a:t>Höranstrengung</a:t>
            </a:r>
          </a:p>
          <a:p>
            <a:endParaRPr lang="de-DE" sz="2000" dirty="0"/>
          </a:p>
          <a:p>
            <a:pPr lvl="1"/>
            <a:r>
              <a:rPr lang="de-DE" sz="1800" dirty="0"/>
              <a:t>Aufmerksamkeit, die erbracht werden muss, um momentan relevante sensorische Informationen, der Sinnesmodalität des Hörens, zu erfassen und zu verarbeiten</a:t>
            </a:r>
          </a:p>
          <a:p>
            <a:pPr lvl="1"/>
            <a:endParaRPr lang="de-DE" sz="2400" dirty="0"/>
          </a:p>
        </p:txBody>
      </p:sp>
    </p:spTree>
    <p:extLst>
      <p:ext uri="{BB962C8B-B14F-4D97-AF65-F5344CB8AC3E}">
        <p14:creationId xmlns:p14="http://schemas.microsoft.com/office/powerpoint/2010/main" val="1594104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strike="noStrike" dirty="0" err="1">
                <a:solidFill>
                  <a:srgbClr val="0070C0"/>
                </a:solidFill>
                <a:latin typeface="Arial"/>
              </a:rPr>
              <a:t>Erstellung</a:t>
            </a:r>
            <a:endParaRPr dirty="0"/>
          </a:p>
        </p:txBody>
      </p:sp>
      <p:sp>
        <p:nvSpPr>
          <p:cNvPr id="272" name="TextShape 2"/>
          <p:cNvSpPr txBox="1"/>
          <p:nvPr/>
        </p:nvSpPr>
        <p:spPr>
          <a:xfrm>
            <a:off x="926756" y="1301245"/>
            <a:ext cx="8358840" cy="5344560"/>
          </a:xfrm>
          <a:prstGeom prst="rect">
            <a:avLst/>
          </a:prstGeom>
          <a:noFill/>
          <a:ln>
            <a:noFill/>
          </a:ln>
        </p:spPr>
        <p:txBody>
          <a:bodyPr/>
          <a:lstStyle/>
          <a:p>
            <a:pPr algn="ctr">
              <a:lnSpc>
                <a:spcPct val="100000"/>
              </a:lnSpc>
            </a:pPr>
            <a:r>
              <a:rPr lang="de-DE" sz="2400" strike="noStrike" dirty="0">
                <a:solidFill>
                  <a:srgbClr val="000000"/>
                </a:solidFill>
                <a:latin typeface="Arial"/>
              </a:rPr>
              <a:t>Vorbereitung</a:t>
            </a:r>
            <a:endParaRPr sz="2400" dirty="0"/>
          </a:p>
          <a:p>
            <a:pPr>
              <a:lnSpc>
                <a:spcPct val="100000"/>
              </a:lnSpc>
            </a:pPr>
            <a:endParaRPr lang="en-US" dirty="0"/>
          </a:p>
          <a:p>
            <a:pPr>
              <a:lnSpc>
                <a:spcPct val="100000"/>
              </a:lnSpc>
            </a:pPr>
            <a:r>
              <a:rPr lang="en-US" strike="noStrike" dirty="0">
                <a:solidFill>
                  <a:srgbClr val="000000"/>
                </a:solidFill>
                <a:latin typeface="Arial"/>
              </a:rPr>
              <a:t>      </a:t>
            </a:r>
            <a:r>
              <a:rPr lang="en-US" strike="noStrike" dirty="0" err="1">
                <a:solidFill>
                  <a:srgbClr val="000000"/>
                </a:solidFill>
                <a:latin typeface="Arial"/>
              </a:rPr>
              <a:t>Biometrisches</a:t>
            </a:r>
            <a:r>
              <a:rPr lang="en-US" strike="noStrike" dirty="0">
                <a:solidFill>
                  <a:srgbClr val="000000"/>
                </a:solidFill>
                <a:latin typeface="Arial"/>
              </a:rPr>
              <a:t> Bild:</a:t>
            </a:r>
          </a:p>
          <a:p>
            <a:pPr>
              <a:lnSpc>
                <a:spcPct val="100000"/>
              </a:lnSpc>
            </a:pP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Hochauflösende Kamera	</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Gesicht im Focus </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Frontal Aufnahme ohne Schatten</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Neutraler Hintergrund</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Neutraler Gesic</a:t>
            </a:r>
            <a:r>
              <a:rPr lang="de-DE" dirty="0">
                <a:solidFill>
                  <a:srgbClr val="000000"/>
                </a:solidFill>
                <a:latin typeface="Arial"/>
              </a:rPr>
              <a:t>htsausdruck</a:t>
            </a:r>
            <a:endParaRPr dirty="0"/>
          </a:p>
          <a:p>
            <a:pPr marL="457200" indent="-457200">
              <a:lnSpc>
                <a:spcPct val="100000"/>
              </a:lnSpc>
              <a:buFont typeface="Arial" panose="020B0604020202020204" pitchFamily="34" charset="0"/>
              <a:buChar char="•"/>
            </a:pPr>
            <a:r>
              <a:rPr lang="en-US" strike="noStrike" dirty="0" err="1">
                <a:solidFill>
                  <a:srgbClr val="000000"/>
                </a:solidFill>
                <a:latin typeface="Arial"/>
              </a:rPr>
              <a:t>Keine</a:t>
            </a:r>
            <a:r>
              <a:rPr lang="en-US" strike="noStrike" dirty="0">
                <a:solidFill>
                  <a:srgbClr val="000000"/>
                </a:solidFill>
                <a:latin typeface="Arial"/>
              </a:rPr>
              <a:t> </a:t>
            </a:r>
            <a:r>
              <a:rPr lang="en-US" strike="noStrike" dirty="0" err="1">
                <a:solidFill>
                  <a:srgbClr val="000000"/>
                </a:solidFill>
                <a:latin typeface="Arial"/>
              </a:rPr>
              <a:t>Brille</a:t>
            </a:r>
            <a:r>
              <a:rPr lang="en-US" dirty="0">
                <a:solidFill>
                  <a:srgbClr val="000000"/>
                </a:solidFill>
                <a:latin typeface="Arial"/>
              </a:rPr>
              <a:t>, etc.</a:t>
            </a:r>
            <a:endParaRPr lang="en-US" dirty="0"/>
          </a:p>
          <a:p>
            <a:pPr>
              <a:lnSpc>
                <a:spcPct val="100000"/>
              </a:lnSpc>
            </a:pPr>
            <a:endParaRPr dirty="0"/>
          </a:p>
        </p:txBody>
      </p:sp>
    </p:spTree>
    <p:extLst>
      <p:ext uri="{BB962C8B-B14F-4D97-AF65-F5344CB8AC3E}">
        <p14:creationId xmlns:p14="http://schemas.microsoft.com/office/powerpoint/2010/main" val="37193981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EBE73F-B466-4316-8D07-4E66F971EB9B}"/>
              </a:ext>
            </a:extLst>
          </p:cNvPr>
          <p:cNvSpPr>
            <a:spLocks noGrp="1"/>
          </p:cNvSpPr>
          <p:nvPr>
            <p:ph type="title"/>
          </p:nvPr>
        </p:nvSpPr>
        <p:spPr/>
        <p:txBody>
          <a:bodyPr/>
          <a:lstStyle/>
          <a:p>
            <a:r>
              <a:rPr lang="de-DE" dirty="0"/>
              <a:t>Praxisphase</a:t>
            </a:r>
          </a:p>
        </p:txBody>
      </p:sp>
      <p:sp>
        <p:nvSpPr>
          <p:cNvPr id="3" name="Inhaltsplatzhalter 2">
            <a:extLst>
              <a:ext uri="{FF2B5EF4-FFF2-40B4-BE49-F238E27FC236}">
                <a16:creationId xmlns:a16="http://schemas.microsoft.com/office/drawing/2014/main" xmlns="" id="{E78D9828-9129-4857-8DB8-65C02AAB5102}"/>
              </a:ext>
            </a:extLst>
          </p:cNvPr>
          <p:cNvSpPr>
            <a:spLocks noGrp="1"/>
          </p:cNvSpPr>
          <p:nvPr>
            <p:ph idx="1"/>
          </p:nvPr>
        </p:nvSpPr>
        <p:spPr/>
        <p:txBody>
          <a:bodyPr/>
          <a:lstStyle/>
          <a:p>
            <a:pPr marL="457200" lvl="1" indent="0">
              <a:buNone/>
            </a:pPr>
            <a:r>
              <a:rPr lang="de-DE" sz="2400" u="sng" dirty="0"/>
              <a:t>Wie werden die Daten bearbeitet?</a:t>
            </a:r>
          </a:p>
          <a:p>
            <a:pPr marL="457200" lvl="1" indent="0">
              <a:buNone/>
            </a:pPr>
            <a:endParaRPr lang="de-DE" sz="2400" dirty="0"/>
          </a:p>
          <a:p>
            <a:pPr>
              <a:buFont typeface="Arial" panose="020B0604020202020204" pitchFamily="34" charset="0"/>
              <a:buChar char="•"/>
            </a:pPr>
            <a:r>
              <a:rPr lang="de-DE" sz="2000" dirty="0"/>
              <a:t>Vorverarbeitung (</a:t>
            </a:r>
            <a:r>
              <a:rPr lang="de-DE" sz="2000" dirty="0" err="1"/>
              <a:t>Preprocessing</a:t>
            </a:r>
            <a:r>
              <a:rPr lang="de-DE" sz="2000" dirty="0"/>
              <a:t>)</a:t>
            </a:r>
          </a:p>
          <a:p>
            <a:pPr>
              <a:buFont typeface="Arial" panose="020B0604020202020204" pitchFamily="34" charset="0"/>
              <a:buChar char="•"/>
            </a:pPr>
            <a:r>
              <a:rPr lang="de-DE" sz="2000" dirty="0"/>
              <a:t>Rauschunterdrückung (</a:t>
            </a:r>
            <a:r>
              <a:rPr lang="de-DE" sz="2000" dirty="0" err="1"/>
              <a:t>Denoising</a:t>
            </a:r>
            <a:r>
              <a:rPr lang="de-DE" sz="2000" dirty="0"/>
              <a:t>) </a:t>
            </a:r>
          </a:p>
          <a:p>
            <a:pPr>
              <a:buFont typeface="Arial" panose="020B0604020202020204" pitchFamily="34" charset="0"/>
              <a:buChar char="•"/>
            </a:pPr>
            <a:r>
              <a:rPr lang="de-DE" sz="2000" dirty="0"/>
              <a:t>Analyse Methoden (z.B. Spektralanalysen) </a:t>
            </a:r>
          </a:p>
          <a:p>
            <a:pPr>
              <a:buFont typeface="Arial" panose="020B0604020202020204" pitchFamily="34" charset="0"/>
              <a:buChar char="•"/>
            </a:pPr>
            <a:r>
              <a:rPr lang="de-DE" sz="2000" dirty="0"/>
              <a:t>Statistik</a:t>
            </a:r>
          </a:p>
          <a:p>
            <a:pPr marL="0" indent="0">
              <a:buNone/>
            </a:pPr>
            <a:r>
              <a:rPr lang="de-DE" sz="2000" dirty="0"/>
              <a:t>Statistische Werte</a:t>
            </a:r>
          </a:p>
          <a:p>
            <a:pPr marL="0" indent="0">
              <a:buNone/>
            </a:pPr>
            <a:r>
              <a:rPr lang="de-DE" sz="2000" dirty="0"/>
              <a:t>Geometrische Analysemethoden (</a:t>
            </a:r>
            <a:r>
              <a:rPr lang="de-DE" sz="2000" dirty="0" err="1"/>
              <a:t>Poincaré</a:t>
            </a:r>
            <a:r>
              <a:rPr lang="de-DE" sz="2000" dirty="0"/>
              <a:t>)</a:t>
            </a:r>
          </a:p>
          <a:p>
            <a:pPr marL="0" indent="0">
              <a:buNone/>
            </a:pPr>
            <a:r>
              <a:rPr lang="de-DE" sz="2000" dirty="0"/>
              <a:t>Korrelationen zwischen Signalen</a:t>
            </a:r>
          </a:p>
          <a:p>
            <a:pPr>
              <a:buFont typeface="Arial" panose="020B0604020202020204" pitchFamily="34" charset="0"/>
              <a:buChar char="•"/>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10952944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74" name="TextShape 2"/>
          <p:cNvSpPr txBox="1"/>
          <p:nvPr/>
        </p:nvSpPr>
        <p:spPr>
          <a:xfrm>
            <a:off x="0" y="5640120"/>
            <a:ext cx="9143640" cy="1074240"/>
          </a:xfrm>
          <a:prstGeom prst="rect">
            <a:avLst/>
          </a:prstGeom>
          <a:noFill/>
          <a:ln>
            <a:noFill/>
          </a:ln>
        </p:spPr>
        <p:txBody>
          <a:bodyPr/>
          <a:lstStyle/>
          <a:p>
            <a:pPr algn="ctr">
              <a:lnSpc>
                <a:spcPct val="100000"/>
              </a:lnSpc>
            </a:pPr>
            <a:r>
              <a:rPr lang="de-DE" sz="3200" strike="noStrike" dirty="0">
                <a:solidFill>
                  <a:srgbClr val="000000"/>
                </a:solidFill>
                <a:latin typeface="Arial"/>
              </a:rPr>
              <a:t>Merkmalspunkte </a:t>
            </a:r>
            <a:r>
              <a:rPr lang="de-DE" sz="3200" strike="noStrike" dirty="0" smtClean="0">
                <a:solidFill>
                  <a:srgbClr val="000000"/>
                </a:solidFill>
                <a:latin typeface="Arial"/>
              </a:rPr>
              <a:t>markieren</a:t>
            </a:r>
            <a:endParaRPr dirty="0"/>
          </a:p>
        </p:txBody>
      </p:sp>
      <p:pic>
        <p:nvPicPr>
          <p:cNvPr id="275" name="Picture 2"/>
          <p:cNvPicPr/>
          <p:nvPr/>
        </p:nvPicPr>
        <p:blipFill>
          <a:blip r:embed="rId2"/>
          <a:stretch/>
        </p:blipFill>
        <p:spPr>
          <a:xfrm>
            <a:off x="928080" y="749520"/>
            <a:ext cx="7328520" cy="4782600"/>
          </a:xfrm>
          <a:prstGeom prst="rect">
            <a:avLst/>
          </a:prstGeom>
          <a:ln>
            <a:noFill/>
          </a:ln>
        </p:spPr>
      </p:pic>
    </p:spTree>
    <p:extLst>
      <p:ext uri="{BB962C8B-B14F-4D97-AF65-F5344CB8AC3E}">
        <p14:creationId xmlns:p14="http://schemas.microsoft.com/office/powerpoint/2010/main" val="19698290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77"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78" name="Picture 2"/>
          <p:cNvPicPr/>
          <p:nvPr/>
        </p:nvPicPr>
        <p:blipFill>
          <a:blip r:embed="rId2"/>
          <a:stretch/>
        </p:blipFill>
        <p:spPr>
          <a:xfrm>
            <a:off x="893520" y="854640"/>
            <a:ext cx="7782120" cy="5027400"/>
          </a:xfrm>
          <a:prstGeom prst="rect">
            <a:avLst/>
          </a:prstGeom>
          <a:ln>
            <a:noFill/>
          </a:ln>
        </p:spPr>
      </p:pic>
    </p:spTree>
    <p:extLst>
      <p:ext uri="{BB962C8B-B14F-4D97-AF65-F5344CB8AC3E}">
        <p14:creationId xmlns:p14="http://schemas.microsoft.com/office/powerpoint/2010/main" val="21062786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80"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81" name="Picture 2"/>
          <p:cNvPicPr/>
          <p:nvPr/>
        </p:nvPicPr>
        <p:blipFill>
          <a:blip r:embed="rId2"/>
          <a:stretch/>
        </p:blipFill>
        <p:spPr>
          <a:xfrm>
            <a:off x="361080" y="1526040"/>
            <a:ext cx="8421480" cy="4356000"/>
          </a:xfrm>
          <a:prstGeom prst="rect">
            <a:avLst/>
          </a:prstGeom>
          <a:ln>
            <a:noFill/>
          </a:ln>
        </p:spPr>
      </p:pic>
    </p:spTree>
    <p:extLst>
      <p:ext uri="{BB962C8B-B14F-4D97-AF65-F5344CB8AC3E}">
        <p14:creationId xmlns:p14="http://schemas.microsoft.com/office/powerpoint/2010/main" val="37183464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83"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84" name="Picture 2"/>
          <p:cNvPicPr/>
          <p:nvPr/>
        </p:nvPicPr>
        <p:blipFill>
          <a:blip r:embed="rId2"/>
          <a:stretch/>
        </p:blipFill>
        <p:spPr>
          <a:xfrm>
            <a:off x="233640" y="1318320"/>
            <a:ext cx="8676360" cy="4563720"/>
          </a:xfrm>
          <a:prstGeom prst="rect">
            <a:avLst/>
          </a:prstGeom>
          <a:ln>
            <a:noFill/>
          </a:ln>
        </p:spPr>
      </p:pic>
    </p:spTree>
    <p:extLst>
      <p:ext uri="{BB962C8B-B14F-4D97-AF65-F5344CB8AC3E}">
        <p14:creationId xmlns:p14="http://schemas.microsoft.com/office/powerpoint/2010/main" val="32073358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2627280" y="44280"/>
            <a:ext cx="648144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pic>
        <p:nvPicPr>
          <p:cNvPr id="289" name="Picture 5"/>
          <p:cNvPicPr/>
          <p:nvPr/>
        </p:nvPicPr>
        <p:blipFill>
          <a:blip r:embed="rId2"/>
          <a:stretch/>
        </p:blipFill>
        <p:spPr>
          <a:xfrm>
            <a:off x="1815120" y="879120"/>
            <a:ext cx="5636160" cy="5267160"/>
          </a:xfrm>
          <a:prstGeom prst="rect">
            <a:avLst/>
          </a:prstGeom>
          <a:ln>
            <a:noFill/>
          </a:ln>
        </p:spPr>
      </p:pic>
      <p:sp>
        <p:nvSpPr>
          <p:cNvPr id="290" name="CustomShape 2"/>
          <p:cNvSpPr/>
          <p:nvPr/>
        </p:nvSpPr>
        <p:spPr>
          <a:xfrm>
            <a:off x="409320" y="6373440"/>
            <a:ext cx="81882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dirty="0"/>
          </a:p>
        </p:txBody>
      </p:sp>
    </p:spTree>
    <p:extLst>
      <p:ext uri="{BB962C8B-B14F-4D97-AF65-F5344CB8AC3E}">
        <p14:creationId xmlns:p14="http://schemas.microsoft.com/office/powerpoint/2010/main" val="37436185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xmlns="" id="{EDF54961-DC4D-43E4-9A48-354F663C19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22734"/>
            <a:ext cx="4572000" cy="5306348"/>
          </a:xfrm>
          <a:prstGeom prst="rect">
            <a:avLst/>
          </a:prstGeom>
          <a:noFill/>
          <a:ln>
            <a:noFill/>
          </a:ln>
        </p:spPr>
      </p:pic>
      <p:sp>
        <p:nvSpPr>
          <p:cNvPr id="3" name="Textfeld 2">
            <a:extLst>
              <a:ext uri="{FF2B5EF4-FFF2-40B4-BE49-F238E27FC236}">
                <a16:creationId xmlns:a16="http://schemas.microsoft.com/office/drawing/2014/main" xmlns="" id="{C69C9F53-AAC4-4210-A725-DD65F444012C}"/>
              </a:ext>
            </a:extLst>
          </p:cNvPr>
          <p:cNvSpPr txBox="1"/>
          <p:nvPr/>
        </p:nvSpPr>
        <p:spPr>
          <a:xfrm>
            <a:off x="0" y="1022734"/>
            <a:ext cx="4572000" cy="5078313"/>
          </a:xfrm>
          <a:prstGeom prst="rect">
            <a:avLst/>
          </a:prstGeom>
          <a:noFill/>
        </p:spPr>
        <p:txBody>
          <a:bodyPr wrap="square" rtlCol="0">
            <a:spAutoFit/>
          </a:bodyPr>
          <a:lstStyle/>
          <a:p>
            <a:r>
              <a:rPr lang="de-DE" sz="2800" dirty="0"/>
              <a:t>OLACS Corpus Paradigma</a:t>
            </a:r>
          </a:p>
          <a:p>
            <a:endParaRPr lang="de-DE" dirty="0"/>
          </a:p>
          <a:p>
            <a:r>
              <a:rPr lang="de-DE" dirty="0"/>
              <a:t>Material lässt sich in zwei Kategorien unterteilen:</a:t>
            </a:r>
          </a:p>
          <a:p>
            <a:endParaRPr lang="de-DE" dirty="0"/>
          </a:p>
          <a:p>
            <a:pPr marL="342900" indent="-342900">
              <a:buFont typeface="Arial" panose="020B0604020202020204" pitchFamily="34" charset="0"/>
              <a:buChar char="•"/>
            </a:pPr>
            <a:r>
              <a:rPr lang="de-DE" dirty="0"/>
              <a:t>Verbzweit- Struktur (Satztyp 1-3)</a:t>
            </a:r>
          </a:p>
          <a:p>
            <a:pPr marL="342900" indent="-342900">
              <a:buFont typeface="Arial" panose="020B0604020202020204" pitchFamily="34" charset="0"/>
              <a:buChar char="•"/>
            </a:pPr>
            <a:r>
              <a:rPr lang="de-DE" dirty="0"/>
              <a:t>Relativsatz- Struktur (Satztyp 4-7)</a:t>
            </a:r>
          </a:p>
          <a:p>
            <a:pPr marL="342900" indent="-342900">
              <a:buFont typeface="Arial" panose="020B0604020202020204" pitchFamily="34" charset="0"/>
              <a:buChar char="•"/>
            </a:pPr>
            <a:endParaRPr lang="de-DE" dirty="0"/>
          </a:p>
          <a:p>
            <a:endParaRPr lang="de-DE" dirty="0"/>
          </a:p>
          <a:p>
            <a:r>
              <a:rPr lang="de-DE" sz="2800" dirty="0"/>
              <a:t>Verwendung:</a:t>
            </a:r>
          </a:p>
          <a:p>
            <a:endParaRPr lang="de-DE" sz="2800" dirty="0"/>
          </a:p>
          <a:p>
            <a:r>
              <a:rPr lang="de-DE" dirty="0"/>
              <a:t>Einfache Bedingung: Satztyp 1,2</a:t>
            </a:r>
          </a:p>
          <a:p>
            <a:r>
              <a:rPr lang="de-DE" dirty="0"/>
              <a:t>Schwierige Bedingung: Satztyp 7</a:t>
            </a:r>
          </a:p>
          <a:p>
            <a:pPr marL="342900" indent="-342900">
              <a:buFont typeface="Arial" panose="020B0604020202020204" pitchFamily="34" charset="0"/>
              <a:buChar char="•"/>
            </a:pPr>
            <a:endParaRPr lang="de-DE" dirty="0"/>
          </a:p>
          <a:p>
            <a:endParaRPr lang="de-DE" dirty="0"/>
          </a:p>
        </p:txBody>
      </p:sp>
      <p:sp>
        <p:nvSpPr>
          <p:cNvPr id="4" name="TextShape 1">
            <a:extLst>
              <a:ext uri="{FF2B5EF4-FFF2-40B4-BE49-F238E27FC236}">
                <a16:creationId xmlns:a16="http://schemas.microsoft.com/office/drawing/2014/main" xmlns="" id="{6540F073-2918-4303-A1A1-EC6D28BE6578}"/>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8971278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xmlns="" id="{6B251019-5F72-4998-81D6-9D7CD86C7DAD}"/>
              </a:ext>
            </a:extLst>
          </p:cNvPr>
          <p:cNvSpPr txBox="1"/>
          <p:nvPr/>
        </p:nvSpPr>
        <p:spPr>
          <a:xfrm>
            <a:off x="233081" y="1070874"/>
            <a:ext cx="8677835" cy="1015663"/>
          </a:xfrm>
          <a:prstGeom prst="rect">
            <a:avLst/>
          </a:prstGeom>
          <a:noFill/>
        </p:spPr>
        <p:txBody>
          <a:bodyPr wrap="square" rtlCol="0">
            <a:spAutoFit/>
          </a:bodyPr>
          <a:lstStyle/>
          <a:p>
            <a:pPr marL="342900" indent="-342900">
              <a:buFont typeface="Arial" panose="020B0604020202020204" pitchFamily="34" charset="0"/>
              <a:buChar char="•"/>
            </a:pPr>
            <a:r>
              <a:rPr lang="de-DE" dirty="0"/>
              <a:t>Simulation von Lippenbewegung passend zu verschiedenen Audio-Dateien</a:t>
            </a:r>
          </a:p>
          <a:p>
            <a:pPr marL="342900" indent="-342900">
              <a:buFont typeface="Arial" panose="020B0604020202020204" pitchFamily="34" charset="0"/>
              <a:buChar char="•"/>
            </a:pPr>
            <a:r>
              <a:rPr lang="de-DE" dirty="0"/>
              <a:t>Simulation von Gesichtsausdrücken</a:t>
            </a:r>
          </a:p>
          <a:p>
            <a:pPr marL="342900" indent="-342900">
              <a:buFont typeface="Arial" panose="020B0604020202020204" pitchFamily="34" charset="0"/>
              <a:buChar char="•"/>
            </a:pPr>
            <a:endParaRPr lang="de-DE" dirty="0"/>
          </a:p>
        </p:txBody>
      </p:sp>
      <p:pic>
        <p:nvPicPr>
          <p:cNvPr id="3" name="03_easy">
            <a:hlinkClick r:id="" action="ppaction://media"/>
            <a:extLst>
              <a:ext uri="{FF2B5EF4-FFF2-40B4-BE49-F238E27FC236}">
                <a16:creationId xmlns:a16="http://schemas.microsoft.com/office/drawing/2014/main" xmlns="" id="{44AACFC5-DA19-4058-B5DB-0FEA0F77AE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0233" y="2076912"/>
            <a:ext cx="6723529" cy="3781985"/>
          </a:xfrm>
          <a:prstGeom prst="rect">
            <a:avLst/>
          </a:prstGeom>
        </p:spPr>
      </p:pic>
      <p:sp>
        <p:nvSpPr>
          <p:cNvPr id="5" name="TextShape 1">
            <a:extLst>
              <a:ext uri="{FF2B5EF4-FFF2-40B4-BE49-F238E27FC236}">
                <a16:creationId xmlns:a16="http://schemas.microsoft.com/office/drawing/2014/main" xmlns="" id="{72EADF12-FCEE-490F-A5E6-A4221F7AE403}"/>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7491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4_easy">
            <a:hlinkClick r:id="" action="ppaction://media"/>
            <a:extLst>
              <a:ext uri="{FF2B5EF4-FFF2-40B4-BE49-F238E27FC236}">
                <a16:creationId xmlns:a16="http://schemas.microsoft.com/office/drawing/2014/main" xmlns="" id="{38716EC5-FD9E-44FB-A957-88FD9042C1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7281" y="3731746"/>
            <a:ext cx="4107495" cy="2310466"/>
          </a:xfrm>
          <a:prstGeom prst="rect">
            <a:avLst/>
          </a:prstGeom>
        </p:spPr>
      </p:pic>
      <p:pic>
        <p:nvPicPr>
          <p:cNvPr id="3" name="02_ac_easy">
            <a:hlinkClick r:id="" action="ppaction://media"/>
            <a:extLst>
              <a:ext uri="{FF2B5EF4-FFF2-40B4-BE49-F238E27FC236}">
                <a16:creationId xmlns:a16="http://schemas.microsoft.com/office/drawing/2014/main" xmlns="" id="{B6C11819-CAF7-4EFC-AA58-8B41D899592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572000" y="3731746"/>
            <a:ext cx="4107495" cy="2310466"/>
          </a:xfrm>
          <a:prstGeom prst="rect">
            <a:avLst/>
          </a:prstGeom>
        </p:spPr>
      </p:pic>
      <p:sp>
        <p:nvSpPr>
          <p:cNvPr id="4" name="Textfeld 3">
            <a:extLst>
              <a:ext uri="{FF2B5EF4-FFF2-40B4-BE49-F238E27FC236}">
                <a16:creationId xmlns:a16="http://schemas.microsoft.com/office/drawing/2014/main" xmlns="" id="{5483C6DB-D8E7-48D4-835B-646F0778C02B}"/>
              </a:ext>
            </a:extLst>
          </p:cNvPr>
          <p:cNvSpPr txBox="1"/>
          <p:nvPr/>
        </p:nvSpPr>
        <p:spPr>
          <a:xfrm>
            <a:off x="4572000" y="1237129"/>
            <a:ext cx="4107495" cy="1323439"/>
          </a:xfrm>
          <a:prstGeom prst="rect">
            <a:avLst/>
          </a:prstGeom>
          <a:noFill/>
        </p:spPr>
        <p:txBody>
          <a:bodyPr wrap="square" rtlCol="0">
            <a:spAutoFit/>
          </a:bodyPr>
          <a:lstStyle/>
          <a:p>
            <a:pPr algn="ctr"/>
            <a:r>
              <a:rPr lang="de-DE" dirty="0"/>
              <a:t>Leicht und Schwer</a:t>
            </a:r>
          </a:p>
          <a:p>
            <a:pPr algn="ctr"/>
            <a:r>
              <a:rPr lang="de-DE" dirty="0"/>
              <a:t>Mit hängendem Mundwinkel</a:t>
            </a:r>
          </a:p>
          <a:p>
            <a:pPr algn="ctr"/>
            <a:endParaRPr lang="de-DE" dirty="0"/>
          </a:p>
          <a:p>
            <a:pPr algn="ctr"/>
            <a:r>
              <a:rPr lang="de-DE" dirty="0"/>
              <a:t>Normal &amp; </a:t>
            </a:r>
            <a:r>
              <a:rPr lang="de-DE" dirty="0" err="1"/>
              <a:t>Vocoded</a:t>
            </a:r>
            <a:endParaRPr lang="de-DE" dirty="0"/>
          </a:p>
        </p:txBody>
      </p:sp>
      <p:sp>
        <p:nvSpPr>
          <p:cNvPr id="5" name="Textfeld 4">
            <a:extLst>
              <a:ext uri="{FF2B5EF4-FFF2-40B4-BE49-F238E27FC236}">
                <a16:creationId xmlns:a16="http://schemas.microsoft.com/office/drawing/2014/main" xmlns="" id="{A6F14EA7-8885-42B6-8A33-193F05A7F76A}"/>
              </a:ext>
            </a:extLst>
          </p:cNvPr>
          <p:cNvSpPr txBox="1"/>
          <p:nvPr/>
        </p:nvSpPr>
        <p:spPr>
          <a:xfrm>
            <a:off x="134471" y="1246093"/>
            <a:ext cx="4107495" cy="1323439"/>
          </a:xfrm>
          <a:prstGeom prst="rect">
            <a:avLst/>
          </a:prstGeom>
          <a:noFill/>
        </p:spPr>
        <p:txBody>
          <a:bodyPr wrap="square" rtlCol="0">
            <a:spAutoFit/>
          </a:bodyPr>
          <a:lstStyle/>
          <a:p>
            <a:pPr algn="ctr"/>
            <a:r>
              <a:rPr lang="de-DE" dirty="0"/>
              <a:t>Leicht und Schwer</a:t>
            </a:r>
          </a:p>
          <a:p>
            <a:pPr algn="ctr"/>
            <a:endParaRPr lang="de-DE" dirty="0"/>
          </a:p>
          <a:p>
            <a:pPr algn="ctr"/>
            <a:endParaRPr lang="de-DE" dirty="0"/>
          </a:p>
          <a:p>
            <a:pPr algn="ctr"/>
            <a:r>
              <a:rPr lang="de-DE" dirty="0"/>
              <a:t>Normal &amp; </a:t>
            </a:r>
            <a:r>
              <a:rPr lang="de-DE" dirty="0" err="1"/>
              <a:t>Vocoded</a:t>
            </a:r>
            <a:endParaRPr lang="de-DE" dirty="0"/>
          </a:p>
        </p:txBody>
      </p:sp>
      <p:sp>
        <p:nvSpPr>
          <p:cNvPr id="7" name="Textfeld 6">
            <a:extLst>
              <a:ext uri="{FF2B5EF4-FFF2-40B4-BE49-F238E27FC236}">
                <a16:creationId xmlns:a16="http://schemas.microsoft.com/office/drawing/2014/main" xmlns="" id="{4A195FA8-314B-47F8-A2D0-F29B0DF40244}"/>
              </a:ext>
            </a:extLst>
          </p:cNvPr>
          <p:cNvSpPr txBox="1"/>
          <p:nvPr/>
        </p:nvSpPr>
        <p:spPr>
          <a:xfrm>
            <a:off x="484094" y="2886635"/>
            <a:ext cx="7799294" cy="461665"/>
          </a:xfrm>
          <a:prstGeom prst="rect">
            <a:avLst/>
          </a:prstGeom>
          <a:noFill/>
        </p:spPr>
        <p:txBody>
          <a:bodyPr wrap="square" rtlCol="0">
            <a:spAutoFit/>
          </a:bodyPr>
          <a:lstStyle/>
          <a:p>
            <a:pPr algn="ctr"/>
            <a:r>
              <a:rPr lang="de-DE" sz="2400" b="1" dirty="0"/>
              <a:t>8 verschiedene Paradigmen mit insgesamt 240 Sätzen</a:t>
            </a:r>
          </a:p>
        </p:txBody>
      </p:sp>
      <p:sp>
        <p:nvSpPr>
          <p:cNvPr id="8" name="TextShape 1">
            <a:extLst>
              <a:ext uri="{FF2B5EF4-FFF2-40B4-BE49-F238E27FC236}">
                <a16:creationId xmlns:a16="http://schemas.microsoft.com/office/drawing/2014/main" xmlns="" id="{78D71036-93F9-4056-95A0-580139DE1277}"/>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18053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9" fill="hold"/>
                                        <p:tgtEl>
                                          <p:spTgt spid="2"/>
                                        </p:tgtEl>
                                      </p:cBhvr>
                                    </p:cmd>
                                  </p:childTnLst>
                                </p:cTn>
                              </p:par>
                            </p:childTnLst>
                          </p:cTn>
                        </p:par>
                        <p:par>
                          <p:cTn id="7" fill="hold">
                            <p:stCondLst>
                              <p:cond delay="9309"/>
                            </p:stCondLst>
                            <p:childTnLst>
                              <p:par>
                                <p:cTn id="8" presetID="1" presetClass="mediacall" presetSubtype="0" fill="hold" nodeType="afterEffect">
                                  <p:stCondLst>
                                    <p:cond delay="0"/>
                                  </p:stCondLst>
                                  <p:childTnLst>
                                    <p:cmd type="call" cmd="playFrom(0.0)">
                                      <p:cBhvr>
                                        <p:cTn id="9" dur="6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xmlns="" id="{A94DC730-887D-4337-AB0F-230930176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5" y="1302707"/>
            <a:ext cx="8982290" cy="4891799"/>
          </a:xfrm>
          <a:prstGeom prst="rect">
            <a:avLst/>
          </a:prstGeom>
        </p:spPr>
      </p:pic>
      <p:sp>
        <p:nvSpPr>
          <p:cNvPr id="4" name="TextShape 1">
            <a:extLst>
              <a:ext uri="{FF2B5EF4-FFF2-40B4-BE49-F238E27FC236}">
                <a16:creationId xmlns:a16="http://schemas.microsoft.com/office/drawing/2014/main" xmlns="" id="{B58AF264-CEF5-4C17-A1A5-FDE143C44673}"/>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Trigger Signal</a:t>
            </a:r>
            <a:endParaRPr dirty="0"/>
          </a:p>
        </p:txBody>
      </p:sp>
    </p:spTree>
    <p:extLst>
      <p:ext uri="{BB962C8B-B14F-4D97-AF65-F5344CB8AC3E}">
        <p14:creationId xmlns:p14="http://schemas.microsoft.com/office/powerpoint/2010/main" val="3154675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xmlns="" id="{8B43CD70-3C59-4126-9C6C-F85401D73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29" y="733327"/>
            <a:ext cx="7888941" cy="4672391"/>
          </a:xfrm>
          <a:prstGeom prst="rect">
            <a:avLst/>
          </a:prstGeom>
        </p:spPr>
      </p:pic>
      <p:sp>
        <p:nvSpPr>
          <p:cNvPr id="4" name="Textfeld 3">
            <a:extLst>
              <a:ext uri="{FF2B5EF4-FFF2-40B4-BE49-F238E27FC236}">
                <a16:creationId xmlns:a16="http://schemas.microsoft.com/office/drawing/2014/main" xmlns="" id="{6501E2EF-8A18-44C8-BF68-412703C3E671}"/>
              </a:ext>
            </a:extLst>
          </p:cNvPr>
          <p:cNvSpPr txBox="1"/>
          <p:nvPr/>
        </p:nvSpPr>
        <p:spPr>
          <a:xfrm>
            <a:off x="627529" y="5683624"/>
            <a:ext cx="7888941" cy="1015663"/>
          </a:xfrm>
          <a:prstGeom prst="rect">
            <a:avLst/>
          </a:prstGeom>
          <a:noFill/>
        </p:spPr>
        <p:txBody>
          <a:bodyPr wrap="square" rtlCol="0">
            <a:spAutoFit/>
          </a:bodyPr>
          <a:lstStyle/>
          <a:p>
            <a:pPr algn="ctr"/>
            <a:r>
              <a:rPr lang="de-DE" dirty="0"/>
              <a:t>Frage wird mit den Pfeiltasten beantwortet</a:t>
            </a:r>
          </a:p>
          <a:p>
            <a:pPr algn="ctr"/>
            <a:r>
              <a:rPr lang="de-DE" dirty="0"/>
              <a:t>Automatische Aufzeichnung der Antwort und Auswertung</a:t>
            </a:r>
          </a:p>
          <a:p>
            <a:pPr algn="ctr"/>
            <a:r>
              <a:rPr lang="de-DE" dirty="0"/>
              <a:t>(nicht einsehbar für den Probanden)</a:t>
            </a:r>
          </a:p>
        </p:txBody>
      </p:sp>
      <p:sp>
        <p:nvSpPr>
          <p:cNvPr id="5" name="TextShape 1">
            <a:extLst>
              <a:ext uri="{FF2B5EF4-FFF2-40B4-BE49-F238E27FC236}">
                <a16:creationId xmlns:a16="http://schemas.microsoft.com/office/drawing/2014/main" xmlns="" id="{CB6A7BC4-8888-47CF-B9AA-85968580F164}"/>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193304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D0FA62FC-AF37-40C8-83E6-EB563ABE0854}"/>
              </a:ext>
            </a:extLst>
          </p:cNvPr>
          <p:cNvSpPr>
            <a:spLocks noGrp="1"/>
          </p:cNvSpPr>
          <p:nvPr>
            <p:ph type="title"/>
          </p:nvPr>
        </p:nvSpPr>
        <p:spPr/>
        <p:txBody>
          <a:bodyPr/>
          <a:lstStyle/>
          <a:p>
            <a:r>
              <a:rPr lang="de-DE" dirty="0"/>
              <a:t> EKG</a:t>
            </a:r>
          </a:p>
        </p:txBody>
      </p:sp>
      <p:pic>
        <p:nvPicPr>
          <p:cNvPr id="8" name="Inhaltsplatzhalter 7">
            <a:extLst>
              <a:ext uri="{FF2B5EF4-FFF2-40B4-BE49-F238E27FC236}">
                <a16:creationId xmlns:a16="http://schemas.microsoft.com/office/drawing/2014/main" xmlns="" id="{DBEC4484-943B-49DE-B490-95989AC6FD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301766"/>
            <a:ext cx="4038600" cy="3815833"/>
          </a:xfrm>
        </p:spPr>
      </p:pic>
      <p:sp>
        <p:nvSpPr>
          <p:cNvPr id="2" name="Textfeld 1">
            <a:extLst>
              <a:ext uri="{FF2B5EF4-FFF2-40B4-BE49-F238E27FC236}">
                <a16:creationId xmlns:a16="http://schemas.microsoft.com/office/drawing/2014/main" xmlns="" id="{CA8A5314-F92E-4B71-8AF2-F6338A65225C}"/>
              </a:ext>
            </a:extLst>
          </p:cNvPr>
          <p:cNvSpPr txBox="1"/>
          <p:nvPr/>
        </p:nvSpPr>
        <p:spPr>
          <a:xfrm>
            <a:off x="953740" y="882997"/>
            <a:ext cx="6336863" cy="830997"/>
          </a:xfrm>
          <a:prstGeom prst="rect">
            <a:avLst/>
          </a:prstGeom>
          <a:noFill/>
        </p:spPr>
        <p:txBody>
          <a:bodyPr wrap="none" rtlCol="0">
            <a:spAutoFit/>
          </a:bodyPr>
          <a:lstStyle/>
          <a:p>
            <a:pPr marL="457200" indent="-457200">
              <a:buFont typeface="Arial" panose="020B0604020202020204" pitchFamily="34" charset="0"/>
              <a:buChar char="•"/>
            </a:pPr>
            <a:r>
              <a:rPr lang="de-DE" sz="2400" dirty="0"/>
              <a:t>Trendbeseitigung</a:t>
            </a:r>
          </a:p>
          <a:p>
            <a:pPr marL="457200" indent="-457200">
              <a:buFont typeface="Arial" panose="020B0604020202020204" pitchFamily="34" charset="0"/>
              <a:buChar char="•"/>
            </a:pPr>
            <a:r>
              <a:rPr lang="de-DE" sz="2400" dirty="0"/>
              <a:t>Filterung (</a:t>
            </a:r>
            <a:r>
              <a:rPr lang="de-DE" sz="2400" dirty="0" err="1"/>
              <a:t>butterworth</a:t>
            </a:r>
            <a:r>
              <a:rPr lang="de-DE" sz="2400" dirty="0"/>
              <a:t> </a:t>
            </a:r>
            <a:r>
              <a:rPr lang="de-DE" sz="2400" dirty="0" err="1"/>
              <a:t>Bandpass</a:t>
            </a:r>
            <a:r>
              <a:rPr lang="de-DE" sz="2400" dirty="0"/>
              <a:t> </a:t>
            </a:r>
            <a:r>
              <a:rPr lang="de-DE" sz="2400" dirty="0" err="1"/>
              <a:t>filter+notch</a:t>
            </a:r>
            <a:r>
              <a:rPr lang="de-DE" sz="2400" dirty="0"/>
              <a:t>)</a:t>
            </a:r>
          </a:p>
        </p:txBody>
      </p:sp>
      <p:pic>
        <p:nvPicPr>
          <p:cNvPr id="5" name="Grafik 4">
            <a:extLst>
              <a:ext uri="{FF2B5EF4-FFF2-40B4-BE49-F238E27FC236}">
                <a16:creationId xmlns:a16="http://schemas.microsoft.com/office/drawing/2014/main" xmlns="" id="{2D23FACC-5F7F-4221-A920-41264E1B6B07}"/>
              </a:ext>
            </a:extLst>
          </p:cNvPr>
          <p:cNvPicPr>
            <a:picLocks noChangeAspect="1"/>
          </p:cNvPicPr>
          <p:nvPr/>
        </p:nvPicPr>
        <p:blipFill>
          <a:blip r:embed="rId3"/>
          <a:stretch>
            <a:fillRect/>
          </a:stretch>
        </p:blipFill>
        <p:spPr>
          <a:xfrm>
            <a:off x="4572000" y="2301766"/>
            <a:ext cx="4041998" cy="3815833"/>
          </a:xfrm>
          <a:prstGeom prst="rect">
            <a:avLst/>
          </a:prstGeom>
        </p:spPr>
      </p:pic>
    </p:spTree>
    <p:extLst>
      <p:ext uri="{BB962C8B-B14F-4D97-AF65-F5344CB8AC3E}">
        <p14:creationId xmlns:p14="http://schemas.microsoft.com/office/powerpoint/2010/main" val="3383698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xmlns="" id="{9464109A-7314-4AC1-B205-D6B643C1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 y="759784"/>
            <a:ext cx="9083945" cy="5338432"/>
          </a:xfrm>
          <a:prstGeom prst="rect">
            <a:avLst/>
          </a:prstGeom>
        </p:spPr>
      </p:pic>
      <p:sp>
        <p:nvSpPr>
          <p:cNvPr id="4" name="TextShape 1">
            <a:extLst>
              <a:ext uri="{FF2B5EF4-FFF2-40B4-BE49-F238E27FC236}">
                <a16:creationId xmlns:a16="http://schemas.microsoft.com/office/drawing/2014/main" xmlns="" id="{BB36C806-6E63-43B5-95C9-512BD12A6A9C}"/>
              </a:ext>
            </a:extLst>
          </p:cNvPr>
          <p:cNvSpPr txBox="1"/>
          <p:nvPr/>
        </p:nvSpPr>
        <p:spPr>
          <a:xfrm>
            <a:off x="2627280" y="58135"/>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2063820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1"/>
              <a:t>Material &amp; Methoden</a:t>
            </a:r>
          </a:p>
        </p:txBody>
      </p:sp>
      <p:sp>
        <p:nvSpPr>
          <p:cNvPr id="8" name="Textfeld 7"/>
          <p:cNvSpPr txBox="1"/>
          <p:nvPr/>
        </p:nvSpPr>
        <p:spPr>
          <a:xfrm>
            <a:off x="2523744" y="6409944"/>
            <a:ext cx="4197096" cy="307777"/>
          </a:xfrm>
          <a:prstGeom prst="rect">
            <a:avLst/>
          </a:prstGeom>
          <a:noFill/>
        </p:spPr>
        <p:txBody>
          <a:bodyPr wrap="square" rtlCol="0">
            <a:spAutoFit/>
          </a:bodyPr>
          <a:lstStyle/>
          <a:p>
            <a:r>
              <a:rPr lang="de-DE" sz="1400" dirty="0"/>
              <a:t>    </a:t>
            </a:r>
            <a:endParaRPr lang="de-DE" sz="1200" dirty="0">
              <a:latin typeface="+mn-lt"/>
            </a:endParaRPr>
          </a:p>
        </p:txBody>
      </p:sp>
      <p:sp>
        <p:nvSpPr>
          <p:cNvPr id="3" name="Textfeld 2"/>
          <p:cNvSpPr txBox="1"/>
          <p:nvPr/>
        </p:nvSpPr>
        <p:spPr>
          <a:xfrm>
            <a:off x="237744" y="1133856"/>
            <a:ext cx="8686800" cy="2616101"/>
          </a:xfrm>
          <a:prstGeom prst="rect">
            <a:avLst/>
          </a:prstGeom>
          <a:noFill/>
        </p:spPr>
        <p:txBody>
          <a:bodyPr wrap="square" rtlCol="0">
            <a:spAutoFit/>
          </a:bodyPr>
          <a:lstStyle/>
          <a:p>
            <a:r>
              <a:rPr lang="de-DE" b="1" dirty="0">
                <a:latin typeface="+mn-lt"/>
              </a:rPr>
              <a:t>Probanden und Einschlusskriterien:</a:t>
            </a:r>
          </a:p>
          <a:p>
            <a:pPr marL="285750" indent="-285750">
              <a:buFont typeface="Wingdings" panose="05000000000000000000" pitchFamily="2" charset="2"/>
              <a:buChar char="§"/>
            </a:pPr>
            <a:endParaRPr lang="de-DE" sz="1800" b="1" dirty="0">
              <a:latin typeface="+mn-lt"/>
            </a:endParaRPr>
          </a:p>
          <a:p>
            <a:pPr marL="285750" indent="-285750">
              <a:buFont typeface="Symbol" panose="05050102010706020507" pitchFamily="18" charset="2"/>
              <a:buChar char="-"/>
            </a:pPr>
            <a:r>
              <a:rPr lang="de-DE" sz="1800" dirty="0">
                <a:latin typeface="+mn-lt"/>
              </a:rPr>
              <a:t>13 junge (19-35 Jahre) normal hörende Probanden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Hörschwellen unter 20 dB HL</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Keine neurologischen oder audiologischen Erkrankungen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Informationsblatt und Einverständniserklärung</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676" y="4263100"/>
            <a:ext cx="4220647" cy="1936532"/>
          </a:xfrm>
          <a:prstGeom prst="rect">
            <a:avLst/>
          </a:prstGeom>
        </p:spPr>
      </p:pic>
    </p:spTree>
    <p:extLst>
      <p:ext uri="{BB962C8B-B14F-4D97-AF65-F5344CB8AC3E}">
        <p14:creationId xmlns:p14="http://schemas.microsoft.com/office/powerpoint/2010/main" val="3324508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1"/>
              <a:t> </a:t>
            </a:r>
            <a:r>
              <a:rPr lang="de-DE" dirty="0"/>
              <a:t>Material &amp; Methoden</a:t>
            </a:r>
            <a:endParaRPr lang="en-US" noProof="1"/>
          </a:p>
        </p:txBody>
      </p:sp>
      <p:pic>
        <p:nvPicPr>
          <p:cNvPr id="6"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924814" y="1525532"/>
            <a:ext cx="3197860" cy="2333625"/>
          </a:xfrm>
          <a:prstGeom prst="rect">
            <a:avLst/>
          </a:prstGeom>
          <a:noFill/>
          <a:ln>
            <a:noFill/>
          </a:ln>
        </p:spPr>
      </p:pic>
      <p:sp>
        <p:nvSpPr>
          <p:cNvPr id="3" name="Textfeld 2"/>
          <p:cNvSpPr txBox="1"/>
          <p:nvPr/>
        </p:nvSpPr>
        <p:spPr>
          <a:xfrm>
            <a:off x="155448" y="1156200"/>
            <a:ext cx="3255264" cy="400110"/>
          </a:xfrm>
          <a:prstGeom prst="rect">
            <a:avLst/>
          </a:prstGeom>
          <a:noFill/>
        </p:spPr>
        <p:txBody>
          <a:bodyPr wrap="square" rtlCol="0">
            <a:spAutoFit/>
          </a:bodyPr>
          <a:lstStyle/>
          <a:p>
            <a:r>
              <a:rPr lang="de-DE" sz="1800" b="1" dirty="0">
                <a:latin typeface="+mn-lt"/>
              </a:rPr>
              <a:t> </a:t>
            </a:r>
            <a:r>
              <a:rPr lang="de-DE" b="1" dirty="0">
                <a:latin typeface="+mn-lt"/>
              </a:rPr>
              <a:t>Allgemeiner Aufbau</a:t>
            </a:r>
          </a:p>
        </p:txBody>
      </p:sp>
      <p:sp>
        <p:nvSpPr>
          <p:cNvPr id="5" name="Textfeld 4"/>
          <p:cNvSpPr txBox="1"/>
          <p:nvPr/>
        </p:nvSpPr>
        <p:spPr>
          <a:xfrm>
            <a:off x="402336" y="3859157"/>
            <a:ext cx="8403336" cy="2585323"/>
          </a:xfrm>
          <a:prstGeom prst="rect">
            <a:avLst/>
          </a:prstGeom>
          <a:noFill/>
        </p:spPr>
        <p:txBody>
          <a:bodyPr wrap="square" rtlCol="0">
            <a:spAutoFit/>
          </a:bodyPr>
          <a:lstStyle/>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err="1">
                <a:latin typeface="+mn-lt"/>
              </a:rPr>
              <a:t>Freifeld</a:t>
            </a:r>
            <a:r>
              <a:rPr lang="de-DE" sz="1800" dirty="0">
                <a:latin typeface="+mn-lt"/>
              </a:rPr>
              <a:t> Lautsprecher Setup mit Teppich und Vorhängen um Schallreflexionen zu minimieren</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Lautsprecher LS3 präsentieren Stimulus</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Hochauflösendes 128 Kanal EEG</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Elektrodermale Aktivität, Herzfrequenz</a:t>
            </a:r>
          </a:p>
        </p:txBody>
      </p:sp>
      <p:sp>
        <p:nvSpPr>
          <p:cNvPr id="11" name="Textfeld 10"/>
          <p:cNvSpPr txBox="1"/>
          <p:nvPr/>
        </p:nvSpPr>
        <p:spPr>
          <a:xfrm>
            <a:off x="1460182" y="3844627"/>
            <a:ext cx="5577840" cy="246221"/>
          </a:xfrm>
          <a:prstGeom prst="rect">
            <a:avLst/>
          </a:prstGeom>
          <a:noFill/>
        </p:spPr>
        <p:txBody>
          <a:bodyPr wrap="square" rtlCol="0">
            <a:spAutoFit/>
          </a:bodyPr>
          <a:lstStyle/>
          <a:p>
            <a:pPr algn="ctr"/>
            <a:r>
              <a:rPr lang="de-DE" sz="1000" dirty="0"/>
              <a:t>Datenerfassung und Setup</a:t>
            </a:r>
          </a:p>
        </p:txBody>
      </p:sp>
      <p:pic>
        <p:nvPicPr>
          <p:cNvPr id="12" name="Picture 11">
            <a:extLst>
              <a:ext uri="{FF2B5EF4-FFF2-40B4-BE49-F238E27FC236}">
                <a16:creationId xmlns:a16="http://schemas.microsoft.com/office/drawing/2014/main" xmlns="" id="{542E7DE0-DAFE-4C0F-997D-F1C68FC00C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55811" y="1118865"/>
            <a:ext cx="2566036" cy="2848872"/>
          </a:xfrm>
          <a:prstGeom prst="rect">
            <a:avLst/>
          </a:prstGeom>
          <a:noFill/>
          <a:ln>
            <a:noFill/>
          </a:ln>
        </p:spPr>
      </p:pic>
    </p:spTree>
    <p:extLst>
      <p:ext uri="{BB962C8B-B14F-4D97-AF65-F5344CB8AC3E}">
        <p14:creationId xmlns:p14="http://schemas.microsoft.com/office/powerpoint/2010/main" val="1430317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07448E1-4C86-4B94-9A80-B1746C0BF8E2}"/>
              </a:ext>
            </a:extLst>
          </p:cNvPr>
          <p:cNvSpPr>
            <a:spLocks noGrp="1"/>
          </p:cNvSpPr>
          <p:nvPr>
            <p:ph type="title"/>
          </p:nvPr>
        </p:nvSpPr>
        <p:spPr/>
        <p:txBody>
          <a:bodyPr/>
          <a:lstStyle/>
          <a:p>
            <a:r>
              <a:rPr lang="de-DE" dirty="0" err="1"/>
              <a:t>Freifeld</a:t>
            </a:r>
            <a:endParaRPr lang="de-DE" dirty="0"/>
          </a:p>
        </p:txBody>
      </p:sp>
      <p:pic>
        <p:nvPicPr>
          <p:cNvPr id="5" name="Inhaltsplatzhalter 4">
            <a:extLst>
              <a:ext uri="{FF2B5EF4-FFF2-40B4-BE49-F238E27FC236}">
                <a16:creationId xmlns:a16="http://schemas.microsoft.com/office/drawing/2014/main" xmlns="" id="{0CC255F9-3A5E-4D1D-8544-BA7C82017D8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147640"/>
            <a:ext cx="6858000" cy="5143500"/>
          </a:xfrm>
        </p:spPr>
      </p:pic>
    </p:spTree>
    <p:extLst>
      <p:ext uri="{BB962C8B-B14F-4D97-AF65-F5344CB8AC3E}">
        <p14:creationId xmlns:p14="http://schemas.microsoft.com/office/powerpoint/2010/main" val="2161631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Material &amp; Methoden</a:t>
            </a:r>
            <a:endParaRPr lang="en-US" noProof="1"/>
          </a:p>
        </p:txBody>
      </p:sp>
      <p:sp>
        <p:nvSpPr>
          <p:cNvPr id="3" name="Textfeld 2"/>
          <p:cNvSpPr txBox="1"/>
          <p:nvPr/>
        </p:nvSpPr>
        <p:spPr>
          <a:xfrm>
            <a:off x="329184" y="1143000"/>
            <a:ext cx="8458200" cy="5724644"/>
          </a:xfrm>
          <a:prstGeom prst="rect">
            <a:avLst/>
          </a:prstGeom>
          <a:noFill/>
        </p:spPr>
        <p:txBody>
          <a:bodyPr wrap="square" rtlCol="0">
            <a:spAutoFit/>
          </a:bodyPr>
          <a:lstStyle/>
          <a:p>
            <a:endParaRPr lang="de-DE" b="1" dirty="0">
              <a:latin typeface="+mn-lt"/>
            </a:endParaRPr>
          </a:p>
          <a:p>
            <a:r>
              <a:rPr lang="de-DE" b="1" dirty="0">
                <a:latin typeface="+mn-lt"/>
              </a:rPr>
              <a:t>Vorbereitung der Probanden</a:t>
            </a:r>
          </a:p>
          <a:p>
            <a:endParaRPr lang="de-DE" b="1" dirty="0">
              <a:latin typeface="+mn-lt"/>
            </a:endParaRPr>
          </a:p>
          <a:p>
            <a:pPr marL="285750" indent="-285750">
              <a:buFont typeface="Symbol" panose="05050102010706020507" pitchFamily="18" charset="2"/>
              <a:buChar char="-"/>
            </a:pPr>
            <a:r>
              <a:rPr lang="de-DE" sz="1800" dirty="0">
                <a:latin typeface="+mn-lt"/>
              </a:rPr>
              <a:t>Messung der Hörschwelle</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Platzierung und Kalibrierung der Sensoren (HR, EDA)</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Platzierung der EEG-Haube: 128 aktive Elektroden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Impedanzen werden vor der Messung kontrolliert und unter 30 k</a:t>
            </a:r>
            <a:r>
              <a:rPr lang="en-GB" sz="1800" dirty="0">
                <a:latin typeface="+mn-lt"/>
              </a:rPr>
              <a:t>Ω</a:t>
            </a:r>
            <a:r>
              <a:rPr lang="de-DE" sz="1800" dirty="0">
                <a:latin typeface="+mn-lt"/>
              </a:rPr>
              <a:t> gehalten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Probanden werden angewiesen bequem zu sitzen, sich ruhig zu verhalten, und die Augen geöffnet zu lassen und den Avatar zu fixieren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Probanden beantworten die Fragen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Dauer: ca. 300 Sekunden pro Paradigma </a:t>
            </a:r>
            <a:r>
              <a:rPr lang="de-DE" sz="1800" dirty="0">
                <a:latin typeface="+mn-lt"/>
                <a:sym typeface="Wingdings" panose="05000000000000000000" pitchFamily="2" charset="2"/>
              </a:rPr>
              <a:t> 40min </a:t>
            </a:r>
            <a:r>
              <a:rPr lang="de-DE" sz="1800" dirty="0" err="1">
                <a:latin typeface="+mn-lt"/>
                <a:sym typeface="Wingdings" panose="05000000000000000000" pitchFamily="2" charset="2"/>
              </a:rPr>
              <a:t>Messzeit</a:t>
            </a:r>
            <a:r>
              <a:rPr lang="de-DE" sz="1800" dirty="0">
                <a:latin typeface="+mn-lt"/>
                <a:sym typeface="Wingdings" panose="05000000000000000000" pitchFamily="2" charset="2"/>
              </a:rPr>
              <a:t> </a:t>
            </a:r>
          </a:p>
          <a:p>
            <a:pPr marL="285750" indent="-285750">
              <a:buFont typeface="Symbol" panose="05050102010706020507" pitchFamily="18" charset="2"/>
              <a:buChar char="-"/>
            </a:pPr>
            <a:endParaRPr lang="de-DE" sz="1800" dirty="0">
              <a:latin typeface="+mn-lt"/>
              <a:sym typeface="Wingdings" panose="05000000000000000000" pitchFamily="2" charset="2"/>
            </a:endParaRPr>
          </a:p>
          <a:p>
            <a:endParaRPr lang="de-DE" sz="1800" dirty="0">
              <a:latin typeface="+mn-lt"/>
              <a:sym typeface="Wingdings" panose="05000000000000000000" pitchFamily="2" charset="2"/>
            </a:endParaRPr>
          </a:p>
          <a:p>
            <a:pPr marL="285750" indent="-285750">
              <a:buFont typeface="Wingdings" panose="05000000000000000000" pitchFamily="2" charset="2"/>
              <a:buChar char="§"/>
            </a:pPr>
            <a:endParaRPr lang="de-DE" sz="1800" dirty="0">
              <a:latin typeface="+mn-lt"/>
            </a:endParaRPr>
          </a:p>
        </p:txBody>
      </p:sp>
    </p:spTree>
    <p:extLst>
      <p:ext uri="{BB962C8B-B14F-4D97-AF65-F5344CB8AC3E}">
        <p14:creationId xmlns:p14="http://schemas.microsoft.com/office/powerpoint/2010/main" val="1927667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8939DC48-B67F-4AB3-B609-A85F0EAC62D8}"/>
              </a:ext>
            </a:extLst>
          </p:cNvPr>
          <p:cNvSpPr>
            <a:spLocks noGrp="1"/>
          </p:cNvSpPr>
          <p:nvPr>
            <p:ph type="title"/>
          </p:nvPr>
        </p:nvSpPr>
        <p:spPr/>
        <p:txBody>
          <a:bodyPr/>
          <a:lstStyle/>
          <a:p>
            <a:r>
              <a:rPr lang="de-DE" dirty="0"/>
              <a:t>Aufbau</a:t>
            </a:r>
          </a:p>
        </p:txBody>
      </p:sp>
      <p:pic>
        <p:nvPicPr>
          <p:cNvPr id="5" name="Inhaltsplatzhalter 4">
            <a:extLst>
              <a:ext uri="{FF2B5EF4-FFF2-40B4-BE49-F238E27FC236}">
                <a16:creationId xmlns:a16="http://schemas.microsoft.com/office/drawing/2014/main" xmlns="" id="{D8C4B98B-1C1E-477B-B042-BC0F76CC08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5250" y="1231742"/>
            <a:ext cx="3873499" cy="5164665"/>
          </a:xfrm>
        </p:spPr>
      </p:pic>
    </p:spTree>
    <p:extLst>
      <p:ext uri="{BB962C8B-B14F-4D97-AF65-F5344CB8AC3E}">
        <p14:creationId xmlns:p14="http://schemas.microsoft.com/office/powerpoint/2010/main" val="386709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C176F7D9-2C87-4D0C-93A3-57ED9B09FCA7}"/>
              </a:ext>
            </a:extLst>
          </p:cNvPr>
          <p:cNvSpPr>
            <a:spLocks noGrp="1"/>
          </p:cNvSpPr>
          <p:nvPr>
            <p:ph type="title"/>
          </p:nvPr>
        </p:nvSpPr>
        <p:spPr/>
        <p:txBody>
          <a:bodyPr/>
          <a:lstStyle/>
          <a:p>
            <a:r>
              <a:rPr lang="de-DE" dirty="0"/>
              <a:t>Ausblick auf die Bachelor Arbeit</a:t>
            </a:r>
          </a:p>
        </p:txBody>
      </p:sp>
      <p:sp>
        <p:nvSpPr>
          <p:cNvPr id="3" name="Inhaltsplatzhalter 2">
            <a:extLst>
              <a:ext uri="{FF2B5EF4-FFF2-40B4-BE49-F238E27FC236}">
                <a16:creationId xmlns:a16="http://schemas.microsoft.com/office/drawing/2014/main" xmlns="" id="{3376CC70-EF77-495C-B6B1-566A7ECA0253}"/>
              </a:ext>
            </a:extLst>
          </p:cNvPr>
          <p:cNvSpPr>
            <a:spLocks noGrp="1"/>
          </p:cNvSpPr>
          <p:nvPr>
            <p:ph idx="1"/>
          </p:nvPr>
        </p:nvSpPr>
        <p:spPr/>
        <p:txBody>
          <a:bodyPr/>
          <a:lstStyle/>
          <a:p>
            <a:r>
              <a:rPr lang="de-DE" sz="2000" b="1" dirty="0"/>
              <a:t>Bisher:</a:t>
            </a:r>
            <a:endParaRPr lang="de-DE" dirty="0"/>
          </a:p>
          <a:p>
            <a:pPr lvl="1"/>
            <a:r>
              <a:rPr lang="de-DE" sz="1800" dirty="0"/>
              <a:t>Vollständige Implementierung der 8 Paradigmen</a:t>
            </a:r>
          </a:p>
          <a:p>
            <a:pPr lvl="2"/>
            <a:r>
              <a:rPr lang="de-DE" sz="1400" dirty="0"/>
              <a:t>Anpassung der Lippenbewegung von Hand</a:t>
            </a:r>
          </a:p>
          <a:p>
            <a:pPr lvl="1"/>
            <a:r>
              <a:rPr lang="de-DE" sz="1800" dirty="0"/>
              <a:t>Einrichten und kalibrieren</a:t>
            </a:r>
          </a:p>
          <a:p>
            <a:pPr lvl="1"/>
            <a:r>
              <a:rPr lang="de-DE" sz="1800" dirty="0"/>
              <a:t>Durchführung von 13 Messungen</a:t>
            </a:r>
          </a:p>
          <a:p>
            <a:pPr lvl="1">
              <a:buFont typeface="Symbol" panose="05050102010706020507" pitchFamily="18" charset="2"/>
              <a:buChar char="-"/>
            </a:pPr>
            <a:r>
              <a:rPr lang="de-DE" sz="1800" dirty="0"/>
              <a:t>Erste Analyse der gesammelten Daten </a:t>
            </a:r>
          </a:p>
          <a:p>
            <a:pPr lvl="1">
              <a:buFont typeface="Symbol" panose="05050102010706020507" pitchFamily="18" charset="2"/>
              <a:buChar char="-"/>
            </a:pPr>
            <a:endParaRPr lang="de-DE" sz="1800" dirty="0"/>
          </a:p>
          <a:p>
            <a:r>
              <a:rPr lang="de-DE" sz="2000" b="1" dirty="0"/>
              <a:t>Ziele:</a:t>
            </a:r>
          </a:p>
          <a:p>
            <a:pPr lvl="1"/>
            <a:r>
              <a:rPr lang="de-DE" sz="1800" dirty="0"/>
              <a:t>Vollständige Bearbeitung und Beurteilung der EEG-Daten</a:t>
            </a:r>
          </a:p>
          <a:p>
            <a:pPr lvl="2"/>
            <a:r>
              <a:rPr lang="de-DE" sz="1800" dirty="0"/>
              <a:t>Visualisierung</a:t>
            </a:r>
          </a:p>
          <a:p>
            <a:pPr lvl="1"/>
            <a:r>
              <a:rPr lang="de-DE" sz="1800" dirty="0"/>
              <a:t>Auswertung der subjektiven Fragebögen</a:t>
            </a:r>
          </a:p>
          <a:p>
            <a:pPr lvl="2"/>
            <a:r>
              <a:rPr lang="de-DE" sz="1800" dirty="0"/>
              <a:t>Visualisierung</a:t>
            </a:r>
          </a:p>
          <a:p>
            <a:pPr lvl="1"/>
            <a:r>
              <a:rPr lang="de-DE" sz="1800" dirty="0"/>
              <a:t>Anfertigung der Bachelor Arbeit</a:t>
            </a:r>
          </a:p>
          <a:p>
            <a:pPr lvl="1"/>
            <a:endParaRPr lang="de-DE" sz="1800" dirty="0"/>
          </a:p>
          <a:p>
            <a:pPr lvl="1"/>
            <a:endParaRPr lang="de-DE" dirty="0"/>
          </a:p>
          <a:p>
            <a:pPr marL="57150" indent="0">
              <a:buNone/>
            </a:pPr>
            <a:endParaRPr lang="de-DE" dirty="0"/>
          </a:p>
        </p:txBody>
      </p:sp>
    </p:spTree>
    <p:extLst>
      <p:ext uri="{BB962C8B-B14F-4D97-AF65-F5344CB8AC3E}">
        <p14:creationId xmlns:p14="http://schemas.microsoft.com/office/powerpoint/2010/main" val="22657686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a16="http://schemas.microsoft.com/office/drawing/2014/main" xmlns=""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smtClean="0">
                <a:solidFill>
                  <a:srgbClr val="0070C0"/>
                </a:solidFill>
              </a:rPr>
              <a:t>Dominik Limbach</a:t>
            </a:r>
            <a:endParaRPr lang="de-DE" sz="4800" b="1" dirty="0">
              <a:solidFill>
                <a:srgbClr val="0070C0"/>
              </a:solidFill>
            </a:endParaRPr>
          </a:p>
        </p:txBody>
      </p:sp>
    </p:spTree>
    <p:extLst>
      <p:ext uri="{BB962C8B-B14F-4D97-AF65-F5344CB8AC3E}">
        <p14:creationId xmlns:p14="http://schemas.microsoft.com/office/powerpoint/2010/main" val="10951665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p:nvPr/>
        </p:nvSpPr>
        <p:spPr>
          <a:xfrm>
            <a:off x="1277634"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pic>
        <p:nvPicPr>
          <p:cNvPr id="10" name="Picture 2" descr="C:\Users\Manuel Kohl\Documents\Studium\Masterstudium BMT\SNN-Unit\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244"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1723175" y="4670556"/>
            <a:ext cx="5697650"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VR-Konfrontationstherapie</a:t>
            </a:r>
          </a:p>
          <a:p>
            <a:pPr algn="ctr"/>
            <a:r>
              <a:rPr lang="de-DE" dirty="0" smtClean="0">
                <a:latin typeface="+mj-lt"/>
              </a:rPr>
              <a:t>Behandlung von </a:t>
            </a:r>
            <a:r>
              <a:rPr lang="de-DE" dirty="0" err="1" smtClean="0">
                <a:latin typeface="+mj-lt"/>
              </a:rPr>
              <a:t>Akrophobie</a:t>
            </a:r>
            <a:r>
              <a:rPr lang="de-DE" dirty="0" smtClean="0">
                <a:latin typeface="+mj-lt"/>
              </a:rPr>
              <a:t> in einer virtuellen Umgebung </a:t>
            </a:r>
            <a:endParaRPr lang="de-DE" dirty="0">
              <a:latin typeface="+mj-lt"/>
            </a:endParaRPr>
          </a:p>
        </p:txBody>
      </p:sp>
    </p:spTree>
    <p:extLst>
      <p:ext uri="{BB962C8B-B14F-4D97-AF65-F5344CB8AC3E}">
        <p14:creationId xmlns:p14="http://schemas.microsoft.com/office/powerpoint/2010/main" val="6691534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85646" y="3407509"/>
            <a:ext cx="6372708" cy="3785652"/>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smtClean="0">
              <a:latin typeface="+mj-lt"/>
            </a:endParaRPr>
          </a:p>
          <a:p>
            <a:pPr algn="just"/>
            <a:r>
              <a:rPr lang="de-DE" sz="1600" dirty="0" smtClean="0">
                <a:latin typeface="+mj-lt"/>
              </a:rPr>
              <a:t>Kernmerkmal der Phobie ist eine strikte Vermeidung der Auslöser.</a:t>
            </a:r>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1385646"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
        <p:nvSpPr>
          <p:cNvPr id="17"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Einleitung</a:t>
            </a:r>
            <a:endParaRPr lang="de-DE" sz="1800" dirty="0"/>
          </a:p>
        </p:txBody>
      </p:sp>
    </p:spTree>
    <p:extLst>
      <p:ext uri="{BB962C8B-B14F-4D97-AF65-F5344CB8AC3E}">
        <p14:creationId xmlns:p14="http://schemas.microsoft.com/office/powerpoint/2010/main" val="58478550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xmlns="" id="{D0FA62FC-AF37-40C8-83E6-EB563ABE0854}"/>
              </a:ext>
            </a:extLst>
          </p:cNvPr>
          <p:cNvSpPr>
            <a:spLocks noGrp="1"/>
          </p:cNvSpPr>
          <p:nvPr>
            <p:ph type="title"/>
          </p:nvPr>
        </p:nvSpPr>
        <p:spPr/>
        <p:txBody>
          <a:bodyPr/>
          <a:lstStyle/>
          <a:p>
            <a:r>
              <a:rPr lang="de-DE" dirty="0"/>
              <a:t>EKG</a:t>
            </a:r>
          </a:p>
        </p:txBody>
      </p:sp>
      <p:pic>
        <p:nvPicPr>
          <p:cNvPr id="10" name="Inhaltsplatzhalter 9">
            <a:extLst>
              <a:ext uri="{FF2B5EF4-FFF2-40B4-BE49-F238E27FC236}">
                <a16:creationId xmlns:a16="http://schemas.microsoft.com/office/drawing/2014/main" xmlns="" id="{A3E1BC07-4B20-4A4C-B166-205A13ABBD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87917" y="1633920"/>
            <a:ext cx="4303986" cy="3894521"/>
          </a:xfrm>
        </p:spPr>
      </p:pic>
      <p:pic>
        <p:nvPicPr>
          <p:cNvPr id="3" name="Grafik 2">
            <a:extLst>
              <a:ext uri="{FF2B5EF4-FFF2-40B4-BE49-F238E27FC236}">
                <a16:creationId xmlns:a16="http://schemas.microsoft.com/office/drawing/2014/main" xmlns="" id="{1784A3AC-B7FE-4CF1-8A1E-F231D1191D52}"/>
              </a:ext>
            </a:extLst>
          </p:cNvPr>
          <p:cNvPicPr>
            <a:picLocks noChangeAspect="1"/>
          </p:cNvPicPr>
          <p:nvPr/>
        </p:nvPicPr>
        <p:blipFill>
          <a:blip r:embed="rId3"/>
          <a:stretch>
            <a:fillRect/>
          </a:stretch>
        </p:blipFill>
        <p:spPr>
          <a:xfrm>
            <a:off x="267851" y="1633920"/>
            <a:ext cx="4304149" cy="3757887"/>
          </a:xfrm>
          <a:prstGeom prst="rect">
            <a:avLst/>
          </a:prstGeom>
        </p:spPr>
      </p:pic>
    </p:spTree>
    <p:extLst>
      <p:ext uri="{BB962C8B-B14F-4D97-AF65-F5344CB8AC3E}">
        <p14:creationId xmlns:p14="http://schemas.microsoft.com/office/powerpoint/2010/main" val="3080080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816071" y="1268760"/>
            <a:ext cx="3511859" cy="4555093"/>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endParaRPr lang="de-DE" dirty="0" smtClean="0"/>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Einleitung</a:t>
            </a:r>
            <a:endParaRPr lang="de-DE" sz="1800" dirty="0"/>
          </a:p>
        </p:txBody>
      </p:sp>
    </p:spTree>
    <p:extLst>
      <p:ext uri="{BB962C8B-B14F-4D97-AF65-F5344CB8AC3E}">
        <p14:creationId xmlns:p14="http://schemas.microsoft.com/office/powerpoint/2010/main" val="37641128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76709" y="1401738"/>
            <a:ext cx="6190582" cy="3847207"/>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besonders effektiv bei spezifischen Phobien </a:t>
            </a:r>
          </a:p>
          <a:p>
            <a:pPr algn="just"/>
            <a:r>
              <a:rPr lang="de-DE" sz="2000" dirty="0"/>
              <a:t> </a:t>
            </a:r>
            <a:r>
              <a:rPr lang="de-DE" sz="2000" dirty="0" smtClean="0"/>
              <a:t>     (</a:t>
            </a:r>
            <a:r>
              <a:rPr lang="de-DE" sz="2000" dirty="0" err="1" smtClean="0"/>
              <a:t>Wolitzky</a:t>
            </a:r>
            <a:r>
              <a:rPr lang="de-DE" sz="2000" dirty="0" smtClean="0"/>
              <a:t>-Taylor et al. 2008)</a:t>
            </a:r>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Ziel der Therapie ist die Verminderung des</a:t>
            </a:r>
          </a:p>
          <a:p>
            <a:pPr algn="just"/>
            <a:r>
              <a:rPr lang="de-DE" sz="2000" dirty="0" smtClean="0"/>
              <a:t>      Vermeidungsverhaltens des Betroffenen</a:t>
            </a:r>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Konfrontationstherapie</a:t>
            </a:r>
            <a:endParaRPr lang="de-DE" sz="1800" dirty="0"/>
          </a:p>
        </p:txBody>
      </p:sp>
    </p:spTree>
    <p:extLst>
      <p:ext uri="{BB962C8B-B14F-4D97-AF65-F5344CB8AC3E}">
        <p14:creationId xmlns:p14="http://schemas.microsoft.com/office/powerpoint/2010/main" val="298998040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2185" y="1016732"/>
            <a:ext cx="3859630" cy="2412268"/>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72" y="3483006"/>
            <a:ext cx="3384373" cy="2538280"/>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2374" y="3483006"/>
            <a:ext cx="3384375" cy="2538282"/>
          </a:xfrm>
          <a:prstGeom prst="rect">
            <a:avLst/>
          </a:prstGeom>
        </p:spPr>
      </p:pic>
      <p:sp>
        <p:nvSpPr>
          <p:cNvPr id="14"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Aufbau</a:t>
            </a:r>
            <a:endParaRPr lang="de-DE" sz="1800" dirty="0"/>
          </a:p>
        </p:txBody>
      </p:sp>
    </p:spTree>
    <p:extLst>
      <p:ext uri="{BB962C8B-B14F-4D97-AF65-F5344CB8AC3E}">
        <p14:creationId xmlns:p14="http://schemas.microsoft.com/office/powerpoint/2010/main" val="31732117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Bestandteile</a:t>
            </a:r>
            <a:endParaRPr lang="de-DE" sz="1800" dirty="0"/>
          </a:p>
        </p:txBody>
      </p:sp>
    </p:spTree>
    <p:extLst>
      <p:ext uri="{BB962C8B-B14F-4D97-AF65-F5344CB8AC3E}">
        <p14:creationId xmlns:p14="http://schemas.microsoft.com/office/powerpoint/2010/main" val="365251325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p:cNvSpPr txBox="1"/>
          <p:nvPr/>
        </p:nvSpPr>
        <p:spPr>
          <a:xfrm>
            <a:off x="1385646" y="1843951"/>
            <a:ext cx="6372708" cy="3170099"/>
          </a:xfrm>
          <a:prstGeom prst="rect">
            <a:avLst/>
          </a:prstGeom>
          <a:noFill/>
        </p:spPr>
        <p:txBody>
          <a:bodyPr wrap="square" rtlCol="0">
            <a:spAutoFit/>
          </a:bodyPr>
          <a:lstStyle/>
          <a:p>
            <a:pPr marL="342900" indent="-342900">
              <a:buFont typeface="Wingdings" panose="05000000000000000000" pitchFamily="2" charset="2"/>
              <a:buChar char="§"/>
            </a:pPr>
            <a:r>
              <a:rPr lang="de-DE" dirty="0"/>
              <a:t>Entwurf einer geeigneten virtuellen Umgebung zur </a:t>
            </a:r>
          </a:p>
          <a:p>
            <a:r>
              <a:rPr lang="de-DE" dirty="0"/>
              <a:t>      Durchführung der Therapie</a:t>
            </a:r>
          </a:p>
          <a:p>
            <a:endParaRPr lang="de-DE" dirty="0" smtClean="0"/>
          </a:p>
          <a:p>
            <a:pPr marL="342900" indent="-342900">
              <a:buFont typeface="Wingdings" panose="05000000000000000000" pitchFamily="2" charset="2"/>
              <a:buChar char="§"/>
            </a:pPr>
            <a:r>
              <a:rPr lang="de-DE" dirty="0" smtClean="0"/>
              <a:t>Kann Höhenangst mithilfe der virtuellen Realität geheilt werden?</a:t>
            </a:r>
          </a:p>
          <a:p>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Ziel </a:t>
            </a:r>
            <a:endParaRPr lang="de-DE" sz="1800" dirty="0"/>
          </a:p>
        </p:txBody>
      </p:sp>
    </p:spTree>
    <p:extLst>
      <p:ext uri="{BB962C8B-B14F-4D97-AF65-F5344CB8AC3E}">
        <p14:creationId xmlns:p14="http://schemas.microsoft.com/office/powerpoint/2010/main" val="314269974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977476" y="1751618"/>
            <a:ext cx="5189049" cy="3354765"/>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Realität</a:t>
            </a:r>
          </a:p>
          <a:p>
            <a:endParaRPr lang="de-DE" dirty="0"/>
          </a:p>
          <a:p>
            <a:pPr marL="285750" indent="-285750">
              <a:buFont typeface="Wingdings" panose="05000000000000000000" pitchFamily="2" charset="2"/>
              <a:buChar char="§"/>
            </a:pPr>
            <a:r>
              <a:rPr lang="de-DE" dirty="0" smtClean="0"/>
              <a:t>reagiert auf Input und lässt externe Steuerung zu</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k</a:t>
            </a:r>
            <a:r>
              <a:rPr lang="de-DE" dirty="0" smtClean="0"/>
              <a:t>ann auf jeden Patienten zugeschnitten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i</a:t>
            </a:r>
            <a:r>
              <a:rPr lang="de-DE" dirty="0" smtClean="0"/>
              <a:t>st zu jederzeit durch den Therapeut kontrollierbar</a:t>
            </a:r>
          </a:p>
          <a:p>
            <a:pPr marL="285750" indent="-285750">
              <a:buFont typeface="Wingdings" panose="05000000000000000000" pitchFamily="2" charset="2"/>
              <a:buChar char="§"/>
            </a:pPr>
            <a:endParaRPr lang="de-DE" dirty="0"/>
          </a:p>
          <a:p>
            <a:r>
              <a:rPr lang="de-DE" sz="1600" dirty="0" smtClean="0"/>
              <a:t>      </a:t>
            </a:r>
          </a:p>
          <a:p>
            <a:endParaRPr lang="de-DE" sz="1600" dirty="0"/>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Therapie</a:t>
            </a:r>
            <a:endParaRPr lang="de-DE" sz="1800" dirty="0"/>
          </a:p>
        </p:txBody>
      </p:sp>
    </p:spTree>
    <p:extLst>
      <p:ext uri="{BB962C8B-B14F-4D97-AF65-F5344CB8AC3E}">
        <p14:creationId xmlns:p14="http://schemas.microsoft.com/office/powerpoint/2010/main" val="18807308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6" y="1425788"/>
            <a:ext cx="8939799" cy="4006425"/>
          </a:xfrm>
          <a:prstGeom prst="rect">
            <a:avLst/>
          </a:prstGeom>
        </p:spPr>
      </p:pic>
      <p:sp>
        <p:nvSpPr>
          <p:cNvPr id="7"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1244482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1" y="1426875"/>
            <a:ext cx="8894887" cy="4004251"/>
          </a:xfrm>
          <a:prstGeom prst="rect">
            <a:avLst/>
          </a:prstGeom>
        </p:spPr>
      </p:pic>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49682162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7" y="1416629"/>
            <a:ext cx="8974426" cy="4024742"/>
          </a:xfrm>
          <a:prstGeom prst="rect">
            <a:avLst/>
          </a:prstGeom>
        </p:spPr>
      </p:pic>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3924563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 y="1432812"/>
            <a:ext cx="8893233" cy="3992376"/>
          </a:xfrm>
          <a:prstGeom prst="rect">
            <a:avLst/>
          </a:prstGeom>
        </p:spPr>
      </p:pic>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31437722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E0BA4F3D-E69A-49D5-800F-E5E745E4F63D}"/>
              </a:ext>
            </a:extLst>
          </p:cNvPr>
          <p:cNvSpPr>
            <a:spLocks noGrp="1"/>
          </p:cNvSpPr>
          <p:nvPr>
            <p:ph type="title"/>
          </p:nvPr>
        </p:nvSpPr>
        <p:spPr/>
        <p:txBody>
          <a:bodyPr/>
          <a:lstStyle/>
          <a:p>
            <a:r>
              <a:rPr lang="de-DE" dirty="0"/>
              <a:t> EKG</a:t>
            </a:r>
          </a:p>
        </p:txBody>
      </p:sp>
      <p:sp>
        <p:nvSpPr>
          <p:cNvPr id="3" name="Inhaltsplatzhalter 2">
            <a:extLst>
              <a:ext uri="{FF2B5EF4-FFF2-40B4-BE49-F238E27FC236}">
                <a16:creationId xmlns:a16="http://schemas.microsoft.com/office/drawing/2014/main" xmlns="" id="{FDC62D6A-2BC0-459B-9248-548077A448C1}"/>
              </a:ext>
            </a:extLst>
          </p:cNvPr>
          <p:cNvSpPr>
            <a:spLocks noGrp="1"/>
          </p:cNvSpPr>
          <p:nvPr>
            <p:ph idx="1"/>
          </p:nvPr>
        </p:nvSpPr>
        <p:spPr/>
        <p:txBody>
          <a:bodyPr/>
          <a:lstStyle/>
          <a:p>
            <a:r>
              <a:rPr lang="de-DE" sz="2400" dirty="0"/>
              <a:t>Detektion der R-Zacken im EKG</a:t>
            </a:r>
          </a:p>
          <a:p>
            <a:pPr marL="0" indent="0">
              <a:buNone/>
            </a:pPr>
            <a:endParaRPr lang="de-DE" dirty="0"/>
          </a:p>
          <a:p>
            <a:pPr marL="0" indent="0">
              <a:buNone/>
            </a:pPr>
            <a:r>
              <a:rPr lang="de-DE" sz="2000" u="sng" dirty="0"/>
              <a:t>Erster Ansatz: </a:t>
            </a:r>
          </a:p>
          <a:p>
            <a:pPr marL="0" indent="0">
              <a:buNone/>
            </a:pPr>
            <a:r>
              <a:rPr lang="de-DE" sz="2000" dirty="0"/>
              <a:t>Wavelet Transformation</a:t>
            </a:r>
          </a:p>
          <a:p>
            <a:pPr marL="0" indent="0">
              <a:buNone/>
            </a:pPr>
            <a:endParaRPr lang="de-DE" sz="2000" dirty="0"/>
          </a:p>
          <a:p>
            <a:pPr marL="0" indent="0">
              <a:buNone/>
            </a:pPr>
            <a:r>
              <a:rPr lang="de-DE" sz="2000" u="sng" dirty="0"/>
              <a:t>Zweiter Ansatz: </a:t>
            </a:r>
          </a:p>
          <a:p>
            <a:pPr marL="0" indent="0">
              <a:buNone/>
            </a:pPr>
            <a:r>
              <a:rPr lang="de-DE" sz="2000" dirty="0"/>
              <a:t>Kern (QRS Komplex) &amp;  Sigmoid Funktion</a:t>
            </a:r>
          </a:p>
          <a:p>
            <a:endParaRPr lang="de-DE" dirty="0"/>
          </a:p>
          <a:p>
            <a:pPr marL="0" indent="0">
              <a:buNone/>
            </a:pPr>
            <a:endParaRPr lang="de-DE" dirty="0"/>
          </a:p>
        </p:txBody>
      </p:sp>
    </p:spTree>
    <p:extLst>
      <p:ext uri="{BB962C8B-B14F-4D97-AF65-F5344CB8AC3E}">
        <p14:creationId xmlns:p14="http://schemas.microsoft.com/office/powerpoint/2010/main" val="42420470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0120" r="50714"/>
          <a:stretch/>
        </p:blipFill>
        <p:spPr>
          <a:xfrm>
            <a:off x="2781321" y="1463626"/>
            <a:ext cx="3581358" cy="5143499"/>
          </a:xfrm>
          <a:prstGeom prst="rect">
            <a:avLst/>
          </a:prstGeom>
        </p:spPr>
      </p:pic>
      <p:sp>
        <p:nvSpPr>
          <p:cNvPr id="5" name="Textfeld 4"/>
          <p:cNvSpPr txBox="1"/>
          <p:nvPr/>
        </p:nvSpPr>
        <p:spPr>
          <a:xfrm>
            <a:off x="2785133" y="5060213"/>
            <a:ext cx="3573735" cy="276999"/>
          </a:xfrm>
          <a:prstGeom prst="rect">
            <a:avLst/>
          </a:prstGeom>
          <a:noFill/>
        </p:spPr>
        <p:txBody>
          <a:bodyPr wrap="none" rtlCol="0">
            <a:spAutoFit/>
          </a:bodyPr>
          <a:lstStyle/>
          <a:p>
            <a:r>
              <a:rPr lang="de-DE" sz="1200" dirty="0" smtClean="0"/>
              <a:t>Schaubild zur Veranschaulichung der Betriebszustände</a:t>
            </a:r>
            <a:endParaRPr lang="de-DE" sz="1200" dirty="0"/>
          </a:p>
        </p:txBody>
      </p:sp>
    </p:spTree>
    <p:extLst>
      <p:ext uri="{BB962C8B-B14F-4D97-AF65-F5344CB8AC3E}">
        <p14:creationId xmlns:p14="http://schemas.microsoft.com/office/powerpoint/2010/main" val="25652589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p:cNvSpPr txBox="1"/>
          <p:nvPr/>
        </p:nvSpPr>
        <p:spPr>
          <a:xfrm>
            <a:off x="1385646" y="1213147"/>
            <a:ext cx="6372708" cy="5016758"/>
          </a:xfrm>
          <a:prstGeom prst="rect">
            <a:avLst/>
          </a:prstGeom>
          <a:noFill/>
        </p:spPr>
        <p:txBody>
          <a:bodyPr wrap="square" rtlCol="0">
            <a:spAutoFit/>
          </a:bodyPr>
          <a:lstStyle/>
          <a:p>
            <a:r>
              <a:rPr lang="de-DE" sz="1600" b="1" dirty="0" smtClean="0"/>
              <a:t>[1] </a:t>
            </a:r>
            <a:r>
              <a:rPr lang="de-DE" sz="1600" dirty="0"/>
              <a:t>Antony, M.,</a:t>
            </a:r>
            <a:r>
              <a:rPr lang="de-DE" sz="1600" dirty="0" err="1"/>
              <a:t>Rowa</a:t>
            </a:r>
            <a:r>
              <a:rPr lang="de-DE" sz="1600" dirty="0"/>
              <a:t>, K..</a:t>
            </a:r>
            <a:r>
              <a:rPr lang="de-DE" sz="1600" i="1" dirty="0" err="1"/>
              <a:t>Overcoming</a:t>
            </a:r>
            <a:r>
              <a:rPr lang="de-DE" sz="1600" i="1" dirty="0"/>
              <a:t> Fear </a:t>
            </a:r>
            <a:r>
              <a:rPr lang="de-DE" sz="1600" i="1" dirty="0" err="1"/>
              <a:t>of</a:t>
            </a:r>
            <a:r>
              <a:rPr lang="de-DE" sz="1600" i="1" dirty="0"/>
              <a:t> Heights: </a:t>
            </a:r>
            <a:r>
              <a:rPr lang="de-DE" sz="1600" i="1" dirty="0" err="1"/>
              <a:t>How</a:t>
            </a:r>
            <a:r>
              <a:rPr lang="de-DE" sz="1600" i="1" dirty="0"/>
              <a:t> </a:t>
            </a:r>
            <a:r>
              <a:rPr lang="de-DE" sz="1600" i="1" dirty="0" err="1"/>
              <a:t>to</a:t>
            </a:r>
            <a:r>
              <a:rPr lang="de-DE" sz="1600" i="1" dirty="0"/>
              <a:t> </a:t>
            </a:r>
            <a:r>
              <a:rPr lang="de-DE" sz="1600" i="1" dirty="0" err="1"/>
              <a:t>Conquer</a:t>
            </a:r>
            <a:r>
              <a:rPr lang="de-DE" sz="1600" i="1" dirty="0"/>
              <a:t> </a:t>
            </a:r>
            <a:r>
              <a:rPr lang="de-DE" sz="1600" i="1" dirty="0" err="1"/>
              <a:t>Acrophobia</a:t>
            </a:r>
            <a:r>
              <a:rPr lang="de-DE" sz="1600" i="1" dirty="0"/>
              <a:t> </a:t>
            </a:r>
            <a:r>
              <a:rPr lang="de-DE" sz="1600" i="1" dirty="0" err="1"/>
              <a:t>and</a:t>
            </a:r>
            <a:r>
              <a:rPr lang="de-DE" sz="1600" i="1" dirty="0"/>
              <a:t> Live a Life </a:t>
            </a:r>
            <a:r>
              <a:rPr lang="de-DE" sz="1600" i="1" dirty="0" err="1"/>
              <a:t>Without</a:t>
            </a:r>
            <a:r>
              <a:rPr lang="de-DE" sz="1600" i="1" dirty="0"/>
              <a:t> Limits I Can Do It. </a:t>
            </a:r>
            <a:r>
              <a:rPr lang="de-DE" sz="1600" dirty="0"/>
              <a:t>New </a:t>
            </a:r>
            <a:r>
              <a:rPr lang="de-DE" sz="1600" dirty="0" err="1"/>
              <a:t>Harbinger</a:t>
            </a:r>
            <a:r>
              <a:rPr lang="de-DE" sz="1600" dirty="0"/>
              <a:t> Publications, 2007</a:t>
            </a:r>
          </a:p>
          <a:p>
            <a:endParaRPr lang="de-DE" sz="1600" b="1" dirty="0" smtClean="0">
              <a:latin typeface="+mj-lt"/>
            </a:endParaRPr>
          </a:p>
          <a:p>
            <a:r>
              <a:rPr lang="de-DE" sz="1600" b="1" dirty="0"/>
              <a:t>[2] </a:t>
            </a:r>
            <a:r>
              <a:rPr lang="de-DE" sz="1600" i="1" dirty="0"/>
              <a:t>HTC VIVE Spezifikationen</a:t>
            </a:r>
            <a:r>
              <a:rPr lang="de-DE" sz="1600" dirty="0"/>
              <a:t>. </a:t>
            </a:r>
            <a:r>
              <a:rPr lang="de-DE" sz="1600" dirty="0">
                <a:hlinkClick r:id="rId3"/>
              </a:rPr>
              <a:t>https://www.vive.com/de/product/#vive-spec</a:t>
            </a:r>
            <a:r>
              <a:rPr lang="de-DE" sz="1600" dirty="0"/>
              <a:t>. Zuletzt besucht 08.01.2018</a:t>
            </a:r>
          </a:p>
          <a:p>
            <a:endParaRPr lang="de-DE" sz="1600" b="1" dirty="0" smtClean="0">
              <a:latin typeface="+mj-lt"/>
            </a:endParaRPr>
          </a:p>
          <a:p>
            <a:r>
              <a:rPr lang="de-DE" sz="1600" b="1" dirty="0" smtClean="0">
                <a:latin typeface="+mj-lt"/>
              </a:rPr>
              <a:t>[</a:t>
            </a:r>
            <a:r>
              <a:rPr lang="de-DE" sz="1600" b="1" dirty="0">
                <a:latin typeface="+mj-lt"/>
              </a:rPr>
              <a:t>3</a:t>
            </a:r>
            <a:r>
              <a:rPr lang="de-DE" sz="1600" b="1" dirty="0" smtClean="0">
                <a:latin typeface="+mj-lt"/>
              </a:rPr>
              <a:t>]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Approach.</a:t>
            </a:r>
          </a:p>
          <a:p>
            <a:r>
              <a:rPr lang="de-DE" sz="1600" i="1" dirty="0" smtClean="0">
                <a:latin typeface="+mj-lt"/>
              </a:rPr>
              <a:t>Springer Science  &amp; Business Media, 2007</a:t>
            </a:r>
          </a:p>
          <a:p>
            <a:endParaRPr lang="de-DE" sz="1600" b="1" dirty="0"/>
          </a:p>
          <a:p>
            <a:r>
              <a:rPr lang="de-DE" sz="1600" b="1" dirty="0" smtClean="0"/>
              <a:t>[4] </a:t>
            </a:r>
            <a:r>
              <a:rPr lang="de-DE" sz="1600" dirty="0"/>
              <a:t>Möller, H.J., Laux, G., Kapfhammer, H.P.. </a:t>
            </a:r>
            <a:r>
              <a:rPr lang="de-DE" sz="1600" i="1" dirty="0"/>
              <a:t>Psychiatrie und Psychotherapie: Band 1: Allgemeine Psychiatrie Band 2: Spezielle Psychiatrie. </a:t>
            </a:r>
            <a:r>
              <a:rPr lang="de-DE" sz="1600" dirty="0"/>
              <a:t>Springer Verlag, Ausgabe 3, 2007</a:t>
            </a:r>
            <a:endParaRPr lang="de-DE" sz="1600" b="1" i="1" dirty="0"/>
          </a:p>
          <a:p>
            <a:endParaRPr lang="de-DE" sz="1600" dirty="0"/>
          </a:p>
          <a:p>
            <a:r>
              <a:rPr lang="de-DE" sz="1600" b="1" dirty="0" smtClean="0">
                <a:latin typeface="+mj-lt"/>
              </a:rPr>
              <a:t>[5]</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 (2008).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endParaRPr lang="de-DE" sz="800" b="1" dirty="0" smtClean="0">
              <a:latin typeface="+mj-lt"/>
            </a:endParaRPr>
          </a:p>
          <a:p>
            <a:endParaRPr lang="de-DE" sz="1200" b="1" dirty="0">
              <a:latin typeface="+mj-lt"/>
            </a:endParaRPr>
          </a:p>
          <a:p>
            <a:endParaRPr lang="de-DE" sz="1200" b="1" dirty="0">
              <a:latin typeface="+mj-lt"/>
            </a:endParaRPr>
          </a:p>
        </p:txBody>
      </p:sp>
      <p:sp>
        <p:nvSpPr>
          <p:cNvPr id="10" name="Titel 1">
            <a:extLst>
              <a:ext uri="{FF2B5EF4-FFF2-40B4-BE49-F238E27FC236}">
                <a16:creationId xmlns:a16="http://schemas.microsoft.com/office/drawing/2014/main" xmlns=""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Referenzen</a:t>
            </a:r>
            <a:endParaRPr lang="de-DE" sz="1800" dirty="0"/>
          </a:p>
        </p:txBody>
      </p:sp>
    </p:spTree>
    <p:extLst>
      <p:ext uri="{BB962C8B-B14F-4D97-AF65-F5344CB8AC3E}">
        <p14:creationId xmlns:p14="http://schemas.microsoft.com/office/powerpoint/2010/main" val="25247362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xmlns="" id="{0CFA4217-E746-4CC7-A620-0ED3F24E27F0}"/>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Ihre Aufmerksamkeit</a:t>
            </a:r>
          </a:p>
        </p:txBody>
      </p:sp>
    </p:spTree>
    <p:extLst>
      <p:ext uri="{BB962C8B-B14F-4D97-AF65-F5344CB8AC3E}">
        <p14:creationId xmlns:p14="http://schemas.microsoft.com/office/powerpoint/2010/main" val="1052386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äsentation1">
  <a:themeElements>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äsentation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SNN_Unit_AKK</Template>
  <TotalTime>0</TotalTime>
  <Words>2415</Words>
  <Application>Microsoft Office PowerPoint</Application>
  <PresentationFormat>Bildschirmpräsentation (4:3)</PresentationFormat>
  <Paragraphs>659</Paragraphs>
  <Slides>92</Slides>
  <Notes>49</Notes>
  <HiddenSlides>0</HiddenSlides>
  <MMClips>3</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Präsentation1</vt:lpstr>
      <vt:lpstr>PowerPoint-Präsentation</vt:lpstr>
      <vt:lpstr>SNN Unit</vt:lpstr>
      <vt:lpstr> </vt:lpstr>
      <vt:lpstr>Praxisphase</vt:lpstr>
      <vt:lpstr>Biofeedback Daten</vt:lpstr>
      <vt:lpstr>Praxisphase</vt:lpstr>
      <vt:lpstr> EKG</vt:lpstr>
      <vt:lpstr>EKG</vt:lpstr>
      <vt:lpstr> EKG</vt:lpstr>
      <vt:lpstr>EKG</vt:lpstr>
      <vt:lpstr>Herzrate</vt:lpstr>
      <vt:lpstr>Poincaré</vt:lpstr>
      <vt:lpstr> Poincaré</vt:lpstr>
      <vt:lpstr>Poincaré</vt:lpstr>
      <vt:lpstr>Lomb Analyse</vt:lpstr>
      <vt:lpstr>Lomb Analyse</vt:lpstr>
      <vt:lpstr>Lomb Analyse</vt:lpstr>
      <vt:lpstr>Lomb Analyse</vt:lpstr>
      <vt:lpstr>Pupillenantwort, Blickrichtungsanalyse</vt:lpstr>
      <vt:lpstr>Pupillenantwort, Blickrichtungsanalyse</vt:lpstr>
      <vt:lpstr>Pupillenantwort, Blickrichtungsanalyse</vt:lpstr>
      <vt:lpstr>Ausblick auf die Bachelor Arbeit</vt:lpstr>
      <vt:lpstr> </vt:lpstr>
      <vt:lpstr>Paradigma der Studie</vt:lpstr>
      <vt:lpstr>Paradigma der Studie</vt:lpstr>
      <vt:lpstr>Paradigma der Studie</vt:lpstr>
      <vt:lpstr>Equipment</vt:lpstr>
      <vt:lpstr>Equipment</vt:lpstr>
      <vt:lpstr>Equipment</vt:lpstr>
      <vt:lpstr>Messablauf</vt:lpstr>
      <vt:lpstr>Messablauf</vt:lpstr>
      <vt:lpstr>Messablauf</vt:lpstr>
      <vt:lpstr>Messablauf</vt:lpstr>
      <vt:lpstr>Messablauf</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Paradigma der Studie</vt:lpstr>
      <vt:lpstr> </vt:lpstr>
      <vt:lpstr>Ziele</vt:lpstr>
      <vt:lpstr>Ziele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Material &amp; Methoden</vt:lpstr>
      <vt:lpstr> Material &amp; Methoden</vt:lpstr>
      <vt:lpstr>Freifeld</vt:lpstr>
      <vt:lpstr>Material &amp; Methoden</vt:lpstr>
      <vt:lpstr>Aufbau</vt:lpstr>
      <vt:lpstr>Ausblick auf die Bachelor Arbeit</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CDB-Unit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Daniel J. Strauss</dc:creator>
  <cp:lastModifiedBy>Dominik</cp:lastModifiedBy>
  <cp:revision>1312</cp:revision>
  <dcterms:created xsi:type="dcterms:W3CDTF">2010-08-06T11:19:21Z</dcterms:created>
  <dcterms:modified xsi:type="dcterms:W3CDTF">2018-01-11T09:15:17Z</dcterms:modified>
</cp:coreProperties>
</file>